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4.xml.rels" ContentType="application/vnd.openxmlformats-package.relationships+xml"/>
  <Override PartName="/ppt/slides/_rels/slide3.xml.rels" ContentType="application/vnd.openxmlformats-package.relationships+xml"/>
  <Override PartName="/ppt/slides/_rels/slide2.xml.rels" ContentType="application/vnd.openxmlformats-package.relationships+xml"/>
  <Override PartName="/ppt/slides/_rels/slide1.xml.rels" ContentType="application/vnd.openxmlformats-package.relationships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_rels/notesMaster1.xml.rels" ContentType="application/vnd.openxmlformats-package.relationships+xml"/>
  <Override PartName="/ppt/notesMasters/notesMaster1.xml" ContentType="application/vnd.openxmlformats-officedocument.presentationml.notesMaster+xml"/>
  <Override PartName="/ppt/_rels/presentation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1.xml" ContentType="application/vnd.openxmlformats-officedocument.theme+xml"/>
  <Override PartName="/ppt/theme/theme2.xml" ContentType="application/vnd.openxmlformats-officedocument.theme+xml"/>
  <Override PartName="/ppt/embeddings/oleObject1.doc" ContentType="application/msword"/>
  <Override PartName="/ppt/notesSlides/_rels/notesSlide5.xml.rels" ContentType="application/vnd.openxmlformats-package.relationships+xml"/>
  <Override PartName="/ppt/notesSlides/_rels/notesSlide6.xml.rels" ContentType="application/vnd.openxmlformats-package.relationships+xml"/>
  <Override PartName="/ppt/notesSlides/_rels/notesSlide4.xml.rels" ContentType="application/vnd.openxmlformats-package.relationships+xml"/>
  <Override PartName="/ppt/notesSlides/_rels/notesSlide2.xml.rels" ContentType="application/vnd.openxmlformats-package.relationships+xml"/>
  <Override PartName="/ppt/notesSlides/notesSlide4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5.xml" ContentType="application/vnd.openxmlformats-officedocument.presentationml.notesSlide+xml"/>
  <Override PartName="/ppt/presProps.xml" ContentType="application/vnd.openxmlformats-officedocument.presentationml.presProps+xml"/>
  <Override PartName="/ppt/media/image6.jpeg" ContentType="image/jpeg"/>
  <Override PartName="/ppt/media/image1.jpeg" ContentType="image/jpeg"/>
  <Override PartName="/ppt/media/image7.jpeg" ContentType="image/jpeg"/>
  <Override PartName="/ppt/media/image3.jpeg" ContentType="image/jpeg"/>
  <Override PartName="/ppt/media/image2.wmf" ContentType="image/x-wmf"/>
  <Override PartName="/ppt/media/image4.jpeg" ContentType="image/jpeg"/>
  <Override PartName="/ppt/media/image5.jpeg" ContentType="image/jpeg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Props/core.xml" ContentType="application/vnd.openxmlformats-package.core-propertie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notesMasterIdLst>
    <p:notesMasterId r:id="rId3"/>
  </p:notesMasterIdLst>
  <p:sldIdLst>
    <p:sldId id="256" r:id="rId4"/>
    <p:sldId id="257" r:id="rId5"/>
    <p:sldId id="258" r:id="rId6"/>
    <p:sldId id="259" r:id="rId7"/>
    <p:sldId id="260" r:id="rId8"/>
    <p:sldId id="261" r:id="rId9"/>
  </p:sldIdLst>
  <p:sldSz cx="9906000" cy="6858000"/>
  <p:notesSz cx="9144000" cy="6858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presProps" Target="presProps.xml"/>
</Relationships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sldImg"/>
          </p:nvPr>
        </p:nvSpPr>
        <p:spPr>
          <a:xfrm>
            <a:off x="216000" y="812520"/>
            <a:ext cx="7127280" cy="4008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r>
              <a:rPr b="0" lang="ru-RU" sz="1800" spc="-1" strike="noStrike">
                <a:solidFill>
                  <a:srgbClr val="000000"/>
                </a:solidFill>
                <a:latin typeface="Calibri"/>
              </a:rPr>
              <a:t>Для перемещения страницы щёлкните мышью</a:t>
            </a:r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2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marL="216000" indent="0">
              <a:buNone/>
            </a:pPr>
            <a:r>
              <a:rPr b="0" lang="ru-RU" sz="2000" spc="-1" strike="noStrike">
                <a:solidFill>
                  <a:srgbClr val="000000"/>
                </a:solidFill>
                <a:latin typeface="Arial"/>
              </a:rPr>
              <a:t>Для правки формата примечаний щёлкните мышью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3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indent="0">
              <a:buNone/>
            </a:pPr>
            <a:r>
              <a:rPr b="0" lang="ru-RU" sz="1400" spc="-1" strike="noStrike">
                <a:solidFill>
                  <a:srgbClr val="000000"/>
                </a:solidFill>
                <a:latin typeface="Times New Roman"/>
              </a:rPr>
              <a:t>&lt;верхний колонтитул&gt;</a:t>
            </a:r>
            <a:endParaRPr b="0" lang="ru-RU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4" name="PlaceHolder 4"/>
          <p:cNvSpPr>
            <a:spLocks noGrp="1"/>
          </p:cNvSpPr>
          <p:nvPr>
            <p:ph type="dt" idx="4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indent="0" algn="r">
              <a:buNone/>
              <a:defRPr b="0" lang="ru-RU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r">
              <a:buNone/>
            </a:pPr>
            <a:r>
              <a:rPr b="0" lang="ru-RU" sz="1400" spc="-1" strike="noStrike">
                <a:solidFill>
                  <a:srgbClr val="000000"/>
                </a:solidFill>
                <a:latin typeface="Times New Roman"/>
              </a:rPr>
              <a:t>&lt;дата/время&gt;</a:t>
            </a:r>
            <a:endParaRPr b="0" lang="ru-RU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5" name="PlaceHolder 5"/>
          <p:cNvSpPr>
            <a:spLocks noGrp="1"/>
          </p:cNvSpPr>
          <p:nvPr>
            <p:ph type="ftr" idx="5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lstStyle>
            <a:lvl1pPr indent="0">
              <a:buNone/>
              <a:defRPr b="0" lang="ru-RU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b="0" lang="ru-RU" sz="1400" spc="-1" strike="noStrike">
                <a:solidFill>
                  <a:srgbClr val="000000"/>
                </a:solidFill>
                <a:latin typeface="Times New Roman"/>
              </a:rPr>
              <a:t>&lt;нижний колонтитул&gt;</a:t>
            </a:r>
            <a:endParaRPr b="0" lang="ru-RU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6" name="PlaceHolder 6"/>
          <p:cNvSpPr>
            <a:spLocks noGrp="1"/>
          </p:cNvSpPr>
          <p:nvPr>
            <p:ph type="sldNum" idx="6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lstStyle>
            <a:lvl1pPr indent="0" algn="r">
              <a:buNone/>
              <a:defRPr b="0" lang="ru-RU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r">
              <a:buNone/>
            </a:pPr>
            <a:fld id="{2F18B194-BC74-47ED-A8BE-76C2C3C54D70}" type="slidenum">
              <a:rPr b="0" lang="ru-RU" sz="1400" spc="-1" strike="noStrike">
                <a:solidFill>
                  <a:srgbClr val="000000"/>
                </a:solidFill>
                <a:latin typeface="Times New Roman"/>
              </a:rPr>
              <a:t>&lt;номер&gt;</a:t>
            </a:fld>
            <a:endParaRPr b="0" lang="ru-RU" sz="14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</p:notesMaster>
</file>

<file path=ppt/notesSlides/_rels/notesSlide2.xml.rels><?xml version="1.0" encoding="UTF-8"?>
<Relationships xmlns="http://schemas.openxmlformats.org/package/2006/relationships"><Relationship Id="rId1" Type="http://schemas.openxmlformats.org/officeDocument/2006/relationships/slide" Target="../slides/slide2.xml"/><Relationship Id="rId2" Type="http://schemas.openxmlformats.org/officeDocument/2006/relationships/notesMaster" Target="../notesMasters/notesMaster1.xml"/>
</Relationships>
</file>

<file path=ppt/notesSlides/_rels/notesSlide4.xml.rels><?xml version="1.0" encoding="UTF-8"?>
<Relationships xmlns="http://schemas.openxmlformats.org/package/2006/relationships"><Relationship Id="rId1" Type="http://schemas.openxmlformats.org/officeDocument/2006/relationships/slide" Target="../slides/slide4.xml"/><Relationship Id="rId2" Type="http://schemas.openxmlformats.org/officeDocument/2006/relationships/notesMaster" Target="../notesMasters/notesMaster1.xml"/>
</Relationships>
</file>

<file path=ppt/notesSlides/_rels/notesSlide5.xml.rels><?xml version="1.0" encoding="UTF-8"?>
<Relationships xmlns="http://schemas.openxmlformats.org/package/2006/relationships"><Relationship Id="rId1" Type="http://schemas.openxmlformats.org/officeDocument/2006/relationships/slide" Target="../slides/slide5.xml"/><Relationship Id="rId2" Type="http://schemas.openxmlformats.org/officeDocument/2006/relationships/notesMaster" Target="../notesMasters/notesMaster1.xml"/>
</Relationships>
</file>

<file path=ppt/notesSlides/_rels/notesSlide6.xml.rels><?xml version="1.0" encoding="UTF-8"?>
<Relationships xmlns="http://schemas.openxmlformats.org/package/2006/relationships"><Relationship Id="rId1" Type="http://schemas.openxmlformats.org/officeDocument/2006/relationships/slide" Target="../slides/slide6.xml"/><Relationship Id="rId2" Type="http://schemas.openxmlformats.org/officeDocument/2006/relationships/notesMaster" Target="../notesMasters/notesMaster1.xml"/>
</Relationships>
</file>

<file path=ppt/notesSlides/notesSlide2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PlaceHolder 1"/>
          <p:cNvSpPr>
            <a:spLocks noGrp="1"/>
          </p:cNvSpPr>
          <p:nvPr>
            <p:ph type="sldNum" idx="7"/>
          </p:nvPr>
        </p:nvSpPr>
        <p:spPr>
          <a:xfrm>
            <a:off x="5179320" y="6513840"/>
            <a:ext cx="3962160" cy="34380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lstStyle>
            <a:lvl1pPr indent="0" algn="r">
              <a:lnSpc>
                <a:spcPct val="100000"/>
              </a:lnSpc>
              <a:buNone/>
              <a:defRPr b="0" lang="ru-RU" sz="1200" spc="-1" strike="noStrike">
                <a:solidFill>
                  <a:srgbClr val="000000"/>
                </a:solidFill>
                <a:latin typeface="Arial"/>
              </a:defRPr>
            </a:lvl1pPr>
          </a:lstStyle>
          <a:p>
            <a:pPr indent="0" algn="r">
              <a:lnSpc>
                <a:spcPct val="100000"/>
              </a:lnSpc>
              <a:buNone/>
            </a:pPr>
            <a:fld id="{AEC6DE75-C257-4B28-8585-BE089F9C34FD}" type="slidenum">
              <a:rPr b="0" lang="ru-RU" sz="1200" spc="-1" strike="noStrike">
                <a:solidFill>
                  <a:srgbClr val="000000"/>
                </a:solidFill>
                <a:latin typeface="Arial"/>
              </a:rPr>
              <a:t>&lt;номер&gt;</a:t>
            </a:fld>
            <a:endParaRPr b="0" lang="ru-RU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08" name="PlaceHolder 2"/>
          <p:cNvSpPr>
            <a:spLocks noGrp="1"/>
          </p:cNvSpPr>
          <p:nvPr>
            <p:ph type="sldImg"/>
          </p:nvPr>
        </p:nvSpPr>
        <p:spPr>
          <a:xfrm>
            <a:off x="4842000" y="642960"/>
            <a:ext cx="2507760" cy="1736280"/>
          </a:xfrm>
          <a:prstGeom prst="rect">
            <a:avLst/>
          </a:prstGeom>
          <a:ln w="0">
            <a:noFill/>
          </a:ln>
        </p:spPr>
      </p:sp>
      <p:sp>
        <p:nvSpPr>
          <p:cNvPr id="109" name="PlaceHolder 3"/>
          <p:cNvSpPr>
            <a:spLocks noGrp="1"/>
          </p:cNvSpPr>
          <p:nvPr>
            <p:ph type="body"/>
          </p:nvPr>
        </p:nvSpPr>
        <p:spPr>
          <a:xfrm>
            <a:off x="914400" y="3300480"/>
            <a:ext cx="7314840" cy="270000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p>
            <a:pPr marL="216000" indent="0">
              <a:lnSpc>
                <a:spcPct val="100000"/>
              </a:lnSpc>
              <a:buNone/>
            </a:pPr>
            <a:r>
              <a:rPr b="0" lang="ru-RU" sz="2000" spc="-1" strike="noStrike">
                <a:solidFill>
                  <a:srgbClr val="000000"/>
                </a:solidFill>
                <a:latin typeface="Arial"/>
              </a:rPr>
              <a:t>ноябрь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notes>
</file>

<file path=ppt/notesSlides/notesSlide4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PlaceHolder 1"/>
          <p:cNvSpPr>
            <a:spLocks noGrp="1"/>
          </p:cNvSpPr>
          <p:nvPr>
            <p:ph type="sldNum" idx="8"/>
          </p:nvPr>
        </p:nvSpPr>
        <p:spPr>
          <a:xfrm>
            <a:off x="5179320" y="6513840"/>
            <a:ext cx="3962160" cy="34380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lstStyle>
            <a:lvl1pPr indent="0" algn="r">
              <a:lnSpc>
                <a:spcPct val="100000"/>
              </a:lnSpc>
              <a:buNone/>
              <a:defRPr b="0" lang="ru-RU" sz="1200" spc="-1" strike="noStrike">
                <a:solidFill>
                  <a:srgbClr val="000000"/>
                </a:solidFill>
                <a:latin typeface="Arial"/>
              </a:defRPr>
            </a:lvl1pPr>
          </a:lstStyle>
          <a:p>
            <a:pPr indent="0" algn="r">
              <a:lnSpc>
                <a:spcPct val="100000"/>
              </a:lnSpc>
              <a:buNone/>
            </a:pPr>
            <a:fld id="{75D92061-E9F1-4578-8251-CE938CD4DC7A}" type="slidenum">
              <a:rPr b="0" lang="ru-RU" sz="1200" spc="-1" strike="noStrike">
                <a:solidFill>
                  <a:srgbClr val="000000"/>
                </a:solidFill>
                <a:latin typeface="Arial"/>
              </a:rPr>
              <a:t>&lt;номер&gt;</a:t>
            </a:fld>
            <a:endParaRPr b="0" lang="ru-RU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11" name="PlaceHolder 2"/>
          <p:cNvSpPr>
            <a:spLocks noGrp="1"/>
          </p:cNvSpPr>
          <p:nvPr>
            <p:ph type="sldImg"/>
          </p:nvPr>
        </p:nvSpPr>
        <p:spPr>
          <a:xfrm>
            <a:off x="4842000" y="642960"/>
            <a:ext cx="2507760" cy="1736280"/>
          </a:xfrm>
          <a:prstGeom prst="rect">
            <a:avLst/>
          </a:prstGeom>
          <a:ln w="0">
            <a:noFill/>
          </a:ln>
        </p:spPr>
      </p:sp>
      <p:sp>
        <p:nvSpPr>
          <p:cNvPr id="112" name="PlaceHolder 3"/>
          <p:cNvSpPr>
            <a:spLocks noGrp="1"/>
          </p:cNvSpPr>
          <p:nvPr>
            <p:ph type="body"/>
          </p:nvPr>
        </p:nvSpPr>
        <p:spPr>
          <a:xfrm>
            <a:off x="914400" y="3300480"/>
            <a:ext cx="7314840" cy="270000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p>
            <a:pPr marL="216000" indent="0">
              <a:lnSpc>
                <a:spcPct val="100000"/>
              </a:lnSpc>
              <a:buNone/>
            </a:pPr>
            <a:r>
              <a:rPr b="0" lang="ru-RU" sz="2000" spc="-1" strike="noStrike">
                <a:solidFill>
                  <a:srgbClr val="000000"/>
                </a:solidFill>
                <a:latin typeface="Arial"/>
              </a:rPr>
              <a:t>ноябрь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notes>
</file>

<file path=ppt/notesSlides/notesSlide5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PlaceHolder 1"/>
          <p:cNvSpPr>
            <a:spLocks noGrp="1"/>
          </p:cNvSpPr>
          <p:nvPr>
            <p:ph type="sldNum" idx="9"/>
          </p:nvPr>
        </p:nvSpPr>
        <p:spPr>
          <a:xfrm>
            <a:off x="5179320" y="6513840"/>
            <a:ext cx="3962160" cy="34380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lstStyle>
            <a:lvl1pPr indent="0" algn="r">
              <a:lnSpc>
                <a:spcPct val="100000"/>
              </a:lnSpc>
              <a:buNone/>
              <a:defRPr b="0" lang="ru-RU" sz="1200" spc="-1" strike="noStrike">
                <a:solidFill>
                  <a:srgbClr val="000000"/>
                </a:solidFill>
                <a:latin typeface="Arial"/>
              </a:defRPr>
            </a:lvl1pPr>
          </a:lstStyle>
          <a:p>
            <a:pPr indent="0" algn="r">
              <a:lnSpc>
                <a:spcPct val="100000"/>
              </a:lnSpc>
              <a:buNone/>
            </a:pPr>
            <a:fld id="{77C7A712-A6EC-483D-ADC5-6DD51C79615C}" type="slidenum">
              <a:rPr b="0" lang="ru-RU" sz="1200" spc="-1" strike="noStrike">
                <a:solidFill>
                  <a:srgbClr val="000000"/>
                </a:solidFill>
                <a:latin typeface="Arial"/>
              </a:rPr>
              <a:t>&lt;номер&gt;</a:t>
            </a:fld>
            <a:endParaRPr b="0" lang="ru-RU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14" name="PlaceHolder 2"/>
          <p:cNvSpPr>
            <a:spLocks noGrp="1"/>
          </p:cNvSpPr>
          <p:nvPr>
            <p:ph type="sldImg"/>
          </p:nvPr>
        </p:nvSpPr>
        <p:spPr>
          <a:xfrm>
            <a:off x="4842000" y="642960"/>
            <a:ext cx="2507760" cy="1736280"/>
          </a:xfrm>
          <a:prstGeom prst="rect">
            <a:avLst/>
          </a:prstGeom>
          <a:ln w="0">
            <a:noFill/>
          </a:ln>
        </p:spPr>
      </p:sp>
      <p:sp>
        <p:nvSpPr>
          <p:cNvPr id="115" name="PlaceHolder 3"/>
          <p:cNvSpPr>
            <a:spLocks noGrp="1"/>
          </p:cNvSpPr>
          <p:nvPr>
            <p:ph type="body"/>
          </p:nvPr>
        </p:nvSpPr>
        <p:spPr>
          <a:xfrm>
            <a:off x="914400" y="3300480"/>
            <a:ext cx="7314840" cy="270000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p>
            <a:pPr marL="216000" indent="0">
              <a:lnSpc>
                <a:spcPct val="100000"/>
              </a:lnSpc>
              <a:buNone/>
            </a:pPr>
            <a:r>
              <a:rPr b="0" lang="ru-RU" sz="2000" spc="-1" strike="noStrike">
                <a:solidFill>
                  <a:srgbClr val="000000"/>
                </a:solidFill>
                <a:latin typeface="Arial"/>
              </a:rPr>
              <a:t>октябрь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notes>
</file>

<file path=ppt/notesSlides/notesSlide6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PlaceHolder 1"/>
          <p:cNvSpPr>
            <a:spLocks noGrp="1"/>
          </p:cNvSpPr>
          <p:nvPr>
            <p:ph type="sldNum" idx="10"/>
          </p:nvPr>
        </p:nvSpPr>
        <p:spPr>
          <a:xfrm>
            <a:off x="5179320" y="6513840"/>
            <a:ext cx="3962160" cy="34380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lstStyle>
            <a:lvl1pPr indent="0" algn="r">
              <a:lnSpc>
                <a:spcPct val="100000"/>
              </a:lnSpc>
              <a:buNone/>
              <a:defRPr b="0" lang="ru-RU" sz="1200" spc="-1" strike="noStrike">
                <a:solidFill>
                  <a:srgbClr val="000000"/>
                </a:solidFill>
                <a:latin typeface="Arial"/>
              </a:defRPr>
            </a:lvl1pPr>
          </a:lstStyle>
          <a:p>
            <a:pPr indent="0" algn="r">
              <a:lnSpc>
                <a:spcPct val="100000"/>
              </a:lnSpc>
              <a:buNone/>
            </a:pPr>
            <a:fld id="{8534FF50-6D30-4BB3-AC48-3611E9ECECBC}" type="slidenum">
              <a:rPr b="0" lang="ru-RU" sz="1200" spc="-1" strike="noStrike">
                <a:solidFill>
                  <a:srgbClr val="000000"/>
                </a:solidFill>
                <a:latin typeface="Arial"/>
              </a:rPr>
              <a:t>&lt;номер&gt;</a:t>
            </a:fld>
            <a:endParaRPr b="0" lang="ru-RU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17" name="PlaceHolder 2"/>
          <p:cNvSpPr>
            <a:spLocks noGrp="1"/>
          </p:cNvSpPr>
          <p:nvPr>
            <p:ph type="sldImg"/>
          </p:nvPr>
        </p:nvSpPr>
        <p:spPr>
          <a:xfrm>
            <a:off x="4842000" y="642960"/>
            <a:ext cx="2507760" cy="1736280"/>
          </a:xfrm>
          <a:prstGeom prst="rect">
            <a:avLst/>
          </a:prstGeom>
          <a:ln w="0">
            <a:noFill/>
          </a:ln>
        </p:spPr>
      </p:sp>
      <p:sp>
        <p:nvSpPr>
          <p:cNvPr id="118" name="PlaceHolder 3"/>
          <p:cNvSpPr>
            <a:spLocks noGrp="1"/>
          </p:cNvSpPr>
          <p:nvPr>
            <p:ph type="body"/>
          </p:nvPr>
        </p:nvSpPr>
        <p:spPr>
          <a:xfrm>
            <a:off x="914400" y="3300480"/>
            <a:ext cx="7314840" cy="270000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p>
            <a:pPr marL="216000" indent="0">
              <a:lnSpc>
                <a:spcPct val="100000"/>
              </a:lnSpc>
              <a:buNone/>
            </a:pPr>
            <a:r>
              <a:rPr b="0" lang="ru-RU" sz="2000" spc="-1" strike="noStrike">
                <a:solidFill>
                  <a:srgbClr val="000000"/>
                </a:solidFill>
                <a:latin typeface="Arial"/>
              </a:rPr>
              <a:t>октябрь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001EADDF-7E97-4995-B77D-69C439A71A87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743040" y="1122480"/>
            <a:ext cx="8419680" cy="2387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495000" y="1604520"/>
            <a:ext cx="8915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495000" y="3682080"/>
            <a:ext cx="8915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9D73EDD4-69E4-4ACB-8A78-95B076469C26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743040" y="1122480"/>
            <a:ext cx="8419680" cy="2387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495000" y="1604520"/>
            <a:ext cx="4350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5063040" y="1604520"/>
            <a:ext cx="4350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/>
          </p:nvPr>
        </p:nvSpPr>
        <p:spPr>
          <a:xfrm>
            <a:off x="495000" y="3682080"/>
            <a:ext cx="4350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/>
          </p:nvPr>
        </p:nvSpPr>
        <p:spPr>
          <a:xfrm>
            <a:off x="5063040" y="3682080"/>
            <a:ext cx="4350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EE69AE43-ED6E-4476-B1F7-1F8C1A4A8B50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743040" y="1122480"/>
            <a:ext cx="8419680" cy="2387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/>
          </p:nvPr>
        </p:nvSpPr>
        <p:spPr>
          <a:xfrm>
            <a:off x="495000" y="1604520"/>
            <a:ext cx="2870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/>
          </p:nvPr>
        </p:nvSpPr>
        <p:spPr>
          <a:xfrm>
            <a:off x="3509280" y="1604520"/>
            <a:ext cx="2870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/>
          </p:nvPr>
        </p:nvSpPr>
        <p:spPr>
          <a:xfrm>
            <a:off x="6523200" y="1604520"/>
            <a:ext cx="2870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/>
          </p:nvPr>
        </p:nvSpPr>
        <p:spPr>
          <a:xfrm>
            <a:off x="495000" y="3682080"/>
            <a:ext cx="2870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/>
          </p:nvPr>
        </p:nvSpPr>
        <p:spPr>
          <a:xfrm>
            <a:off x="3509280" y="3682080"/>
            <a:ext cx="2870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/>
          </p:nvPr>
        </p:nvSpPr>
        <p:spPr>
          <a:xfrm>
            <a:off x="6523200" y="3682080"/>
            <a:ext cx="2870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860E85C1-FF73-4C27-B308-4383A4169334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743040" y="1122480"/>
            <a:ext cx="8419680" cy="2387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495000" y="1604520"/>
            <a:ext cx="89150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7E62FBEC-C957-4D88-9D1E-C4417FD4999B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743040" y="1122480"/>
            <a:ext cx="8419680" cy="2387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/>
          </p:nvPr>
        </p:nvSpPr>
        <p:spPr>
          <a:xfrm>
            <a:off x="495000" y="1604520"/>
            <a:ext cx="89150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3A12ACB4-4AFD-4782-B306-13227B6203FD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743040" y="1122480"/>
            <a:ext cx="8419680" cy="2387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495000" y="1604520"/>
            <a:ext cx="4350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/>
          </p:nvPr>
        </p:nvSpPr>
        <p:spPr>
          <a:xfrm>
            <a:off x="5063040" y="1604520"/>
            <a:ext cx="4350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747E108C-1078-42E1-BF0D-D323D20210A5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743040" y="1122480"/>
            <a:ext cx="8419680" cy="2387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DCD8E264-6653-4222-A387-8B948878607E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743040" y="1122480"/>
            <a:ext cx="8419680" cy="11066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9056FB51-9AF4-4BB2-A83B-34B5B60FD5AC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743040" y="1122480"/>
            <a:ext cx="8419680" cy="2387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/>
          </p:nvPr>
        </p:nvSpPr>
        <p:spPr>
          <a:xfrm>
            <a:off x="495000" y="1604520"/>
            <a:ext cx="4350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/>
          </p:nvPr>
        </p:nvSpPr>
        <p:spPr>
          <a:xfrm>
            <a:off x="5063040" y="1604520"/>
            <a:ext cx="4350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/>
          </p:nvPr>
        </p:nvSpPr>
        <p:spPr>
          <a:xfrm>
            <a:off x="495000" y="3682080"/>
            <a:ext cx="4350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873D4B9B-54BB-4F9F-BCDE-3DAA14D4B1AD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743040" y="1122480"/>
            <a:ext cx="8419680" cy="2387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/>
          </p:nvPr>
        </p:nvSpPr>
        <p:spPr>
          <a:xfrm>
            <a:off x="495000" y="1604520"/>
            <a:ext cx="4350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/>
          </p:nvPr>
        </p:nvSpPr>
        <p:spPr>
          <a:xfrm>
            <a:off x="5063040" y="1604520"/>
            <a:ext cx="4350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/>
          </p:nvPr>
        </p:nvSpPr>
        <p:spPr>
          <a:xfrm>
            <a:off x="5063040" y="3682080"/>
            <a:ext cx="4350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7581BB38-178F-4C20-BBFE-7C73D1D85E8F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743040" y="1122480"/>
            <a:ext cx="8419680" cy="2387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/>
          </p:nvPr>
        </p:nvSpPr>
        <p:spPr>
          <a:xfrm>
            <a:off x="495000" y="1604520"/>
            <a:ext cx="4350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/>
          </p:nvPr>
        </p:nvSpPr>
        <p:spPr>
          <a:xfrm>
            <a:off x="5063040" y="1604520"/>
            <a:ext cx="4350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/>
          </p:nvPr>
        </p:nvSpPr>
        <p:spPr>
          <a:xfrm>
            <a:off x="495000" y="3682080"/>
            <a:ext cx="8915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4B2916EB-E32B-4EE0-B91C-873C60F42F26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743040" y="1122480"/>
            <a:ext cx="8419680" cy="238716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p>
            <a:pPr indent="0" algn="ctr">
              <a:lnSpc>
                <a:spcPct val="90000"/>
              </a:lnSpc>
              <a:buNone/>
            </a:pPr>
            <a:r>
              <a:rPr b="0" lang="ru-RU" sz="6000" spc="-1" strike="noStrike">
                <a:solidFill>
                  <a:srgbClr val="000000"/>
                </a:solidFill>
                <a:latin typeface="Calibri Light"/>
              </a:rPr>
              <a:t>Образец заголовка</a:t>
            </a:r>
            <a:endParaRPr b="0" lang="ru-RU" sz="6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dt" idx="1"/>
          </p:nvPr>
        </p:nvSpPr>
        <p:spPr>
          <a:xfrm>
            <a:off x="681120" y="6356520"/>
            <a:ext cx="222840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indent="0">
              <a:lnSpc>
                <a:spcPct val="100000"/>
              </a:lnSpc>
              <a:buNone/>
              <a:defRPr b="0" lang="ru-RU" sz="1200" spc="-1" strike="noStrike">
                <a:solidFill>
                  <a:srgbClr val="8b8b8b"/>
                </a:solidFill>
                <a:latin typeface="Calibri"/>
              </a:defRPr>
            </a:lvl1pPr>
          </a:lstStyle>
          <a:p>
            <a:pPr indent="0">
              <a:lnSpc>
                <a:spcPct val="100000"/>
              </a:lnSpc>
              <a:buNone/>
            </a:pPr>
            <a:r>
              <a:rPr b="0" lang="ru-RU" sz="1200" spc="-1" strike="noStrike">
                <a:solidFill>
                  <a:srgbClr val="8b8b8b"/>
                </a:solidFill>
                <a:latin typeface="Calibri"/>
              </a:rPr>
              <a:t>&lt;дата/время&gt;</a:t>
            </a:r>
            <a:endParaRPr b="0" lang="ru-RU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 idx="2"/>
          </p:nvPr>
        </p:nvSpPr>
        <p:spPr>
          <a:xfrm>
            <a:off x="3281400" y="6356520"/>
            <a:ext cx="334296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indent="0" algn="ctr">
              <a:buNone/>
              <a:defRPr b="0" lang="ru-RU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buNone/>
            </a:pPr>
            <a:r>
              <a:rPr b="0" lang="ru-RU" sz="1400" spc="-1" strike="noStrike">
                <a:solidFill>
                  <a:srgbClr val="000000"/>
                </a:solidFill>
                <a:latin typeface="Times New Roman"/>
              </a:rPr>
              <a:t>&lt;нижний колонтитул&gt;</a:t>
            </a:r>
            <a:endParaRPr b="0" lang="ru-RU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sldNum" idx="3"/>
          </p:nvPr>
        </p:nvSpPr>
        <p:spPr>
          <a:xfrm>
            <a:off x="6996240" y="6356520"/>
            <a:ext cx="222840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indent="0" algn="r">
              <a:lnSpc>
                <a:spcPct val="100000"/>
              </a:lnSpc>
              <a:buNone/>
              <a:defRPr b="0" lang="ru-RU" sz="1200" spc="-1" strike="noStrike">
                <a:solidFill>
                  <a:srgbClr val="8b8b8b"/>
                </a:solidFill>
                <a:latin typeface="Calibri"/>
              </a:defRPr>
            </a:lvl1pPr>
          </a:lstStyle>
          <a:p>
            <a:pPr indent="0" algn="r">
              <a:lnSpc>
                <a:spcPct val="100000"/>
              </a:lnSpc>
              <a:buNone/>
            </a:pPr>
            <a:fld id="{7A286BD5-6DE8-42BE-ABF1-FB595B2150BC}" type="slidenum">
              <a:rPr b="0" lang="ru-RU" sz="1200" spc="-1" strike="noStrike">
                <a:solidFill>
                  <a:srgbClr val="8b8b8b"/>
                </a:solidFill>
                <a:latin typeface="Calibri"/>
              </a:rPr>
              <a:t>&lt;номер&gt;</a:t>
            </a:fld>
            <a:endParaRPr b="0" lang="ru-RU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495000" y="1604520"/>
            <a:ext cx="89150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lnSpc>
                <a:spcPct val="9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800" spc="-1" strike="noStrike">
                <a:solidFill>
                  <a:srgbClr val="000000"/>
                </a:solidFill>
                <a:latin typeface="Calibri"/>
              </a:rPr>
              <a:t>Для правки структуры щёлкните мышью</a:t>
            </a:r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  <a:p>
            <a:pPr lvl="1" marL="864000" indent="-324000">
              <a:lnSpc>
                <a:spcPct val="9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000" spc="-1" strike="noStrike">
                <a:solidFill>
                  <a:srgbClr val="000000"/>
                </a:solidFill>
                <a:latin typeface="Calibri"/>
              </a:rPr>
              <a:t>Второй уровень структуры</a:t>
            </a:r>
            <a:endParaRPr b="0" lang="ru-RU" sz="2000" spc="-1" strike="noStrike">
              <a:solidFill>
                <a:srgbClr val="000000"/>
              </a:solidFill>
              <a:latin typeface="Calibri"/>
            </a:endParaRPr>
          </a:p>
          <a:p>
            <a:pPr lvl="2" marL="1296000" indent="-288000">
              <a:lnSpc>
                <a:spcPct val="90000"/>
              </a:lnSpc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1800" spc="-1" strike="noStrike">
                <a:solidFill>
                  <a:srgbClr val="000000"/>
                </a:solidFill>
                <a:latin typeface="Calibri"/>
              </a:rPr>
              <a:t>Третий уровень структуры</a:t>
            </a:r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  <a:p>
            <a:pPr lvl="3" marL="1728000" indent="-216000">
              <a:lnSpc>
                <a:spcPct val="90000"/>
              </a:lnSpc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1800" spc="-1" strike="noStrike">
                <a:solidFill>
                  <a:srgbClr val="000000"/>
                </a:solidFill>
                <a:latin typeface="Calibri"/>
              </a:rPr>
              <a:t>Четвёртый уровень структуры</a:t>
            </a:r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  <a:p>
            <a:pPr lvl="4" marL="2160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latin typeface="Calibri"/>
              </a:rPr>
              <a:t>Пятый уровень структуры</a:t>
            </a:r>
            <a:endParaRPr b="0" lang="ru-RU" sz="2000" spc="-1" strike="noStrike">
              <a:solidFill>
                <a:srgbClr val="000000"/>
              </a:solidFill>
              <a:latin typeface="Calibri"/>
            </a:endParaRPr>
          </a:p>
          <a:p>
            <a:pPr lvl="5" marL="2592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latin typeface="Calibri"/>
              </a:rPr>
              <a:t>Шестой уровень структуры</a:t>
            </a:r>
            <a:endParaRPr b="0" lang="ru-RU" sz="2000" spc="-1" strike="noStrike">
              <a:solidFill>
                <a:srgbClr val="000000"/>
              </a:solidFill>
              <a:latin typeface="Calibri"/>
            </a:endParaRPr>
          </a:p>
          <a:p>
            <a:pPr lvl="6" marL="3024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latin typeface="Calibri"/>
              </a:rPr>
              <a:t>Седьмой уровень структуры</a:t>
            </a:r>
            <a:endParaRPr b="0" lang="ru-RU" sz="20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oleObject" Target="../embeddings/oleObject1.doc"/><Relationship Id="rId3" Type="http://schemas.openxmlformats.org/officeDocument/2006/relationships/image" Target="../media/image2.wmf"/><Relationship Id="rId4" Type="http://schemas.openxmlformats.org/officeDocument/2006/relationships/slideLayout" Target="../slideLayouts/slideLayout2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3.jpeg"/><Relationship Id="rId2" Type="http://schemas.openxmlformats.org/officeDocument/2006/relationships/oleObject" Target="../embeddings/oleObject1.doc"/><Relationship Id="rId3" Type="http://schemas.openxmlformats.org/officeDocument/2006/relationships/image" Target="../media/image2.wmf"/><Relationship Id="rId4" Type="http://schemas.openxmlformats.org/officeDocument/2006/relationships/slideLayout" Target="../slideLayouts/slideLayout2.xml"/><Relationship Id="rId5" Type="http://schemas.openxmlformats.org/officeDocument/2006/relationships/notesSlide" Target="../notesSlides/notesSlide2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4.jpeg"/><Relationship Id="rId2" Type="http://schemas.openxmlformats.org/officeDocument/2006/relationships/oleObject" Target="../embeddings/oleObject1.doc"/><Relationship Id="rId3" Type="http://schemas.openxmlformats.org/officeDocument/2006/relationships/image" Target="../media/image2.wmf"/><Relationship Id="rId4" Type="http://schemas.openxmlformats.org/officeDocument/2006/relationships/slideLayout" Target="../slideLayouts/slideLayout2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oleObject" Target="../embeddings/oleObject1.doc"/><Relationship Id="rId2" Type="http://schemas.openxmlformats.org/officeDocument/2006/relationships/image" Target="../media/image2.wmf"/><Relationship Id="rId3" Type="http://schemas.openxmlformats.org/officeDocument/2006/relationships/image" Target="../media/image5.jpeg"/><Relationship Id="rId4" Type="http://schemas.openxmlformats.org/officeDocument/2006/relationships/slideLayout" Target="../slideLayouts/slideLayout2.xml"/><Relationship Id="rId5" Type="http://schemas.openxmlformats.org/officeDocument/2006/relationships/notesSlide" Target="../notesSlides/notesSlide4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6.jpeg"/><Relationship Id="rId2" Type="http://schemas.openxmlformats.org/officeDocument/2006/relationships/oleObject" Target="../embeddings/oleObject1.doc"/><Relationship Id="rId3" Type="http://schemas.openxmlformats.org/officeDocument/2006/relationships/image" Target="../media/image2.wmf"/><Relationship Id="rId4" Type="http://schemas.openxmlformats.org/officeDocument/2006/relationships/slideLayout" Target="../slideLayouts/slideLayout2.xml"/><Relationship Id="rId5" Type="http://schemas.openxmlformats.org/officeDocument/2006/relationships/notesSlide" Target="../notesSlides/notesSlide5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7.jpeg"/><Relationship Id="rId2" Type="http://schemas.openxmlformats.org/officeDocument/2006/relationships/oleObject" Target="../embeddings/oleObject1.doc"/><Relationship Id="rId3" Type="http://schemas.openxmlformats.org/officeDocument/2006/relationships/image" Target="../media/image2.wmf"/><Relationship Id="rId4" Type="http://schemas.openxmlformats.org/officeDocument/2006/relationships/slideLayout" Target="../slideLayouts/slideLayout2.xml"/><Relationship Id="rId5" Type="http://schemas.openxmlformats.org/officeDocument/2006/relationships/notesSlide" Target="../notesSlides/notesSlide6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" name="Picture 4" descr="http://alushtaonline.com.ua/wp-content/uploads/2013/03/pozhar-v-alushte-spasli-detey.jpg"/>
          <p:cNvPicPr/>
          <p:nvPr/>
        </p:nvPicPr>
        <p:blipFill>
          <a:blip r:embed="rId1"/>
          <a:stretch/>
        </p:blipFill>
        <p:spPr>
          <a:xfrm>
            <a:off x="2202480" y="1393200"/>
            <a:ext cx="5038560" cy="3425040"/>
          </a:xfrm>
          <a:prstGeom prst="rect">
            <a:avLst/>
          </a:prstGeom>
          <a:ln w="0">
            <a:noFill/>
          </a:ln>
          <a:effectLst>
            <a:softEdge rad="127080"/>
          </a:effectLst>
        </p:spPr>
      </p:pic>
      <p:sp>
        <p:nvSpPr>
          <p:cNvPr id="48" name="TextBox 4"/>
          <p:cNvSpPr/>
          <p:nvPr/>
        </p:nvSpPr>
        <p:spPr>
          <a:xfrm>
            <a:off x="77760" y="1029960"/>
            <a:ext cx="6298920" cy="11250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1" lang="ru-RU" sz="3400" spc="-1" strike="noStrike">
                <a:solidFill>
                  <a:srgbClr val="ff0000"/>
                </a:solidFill>
                <a:latin typeface="Verdana"/>
                <a:ea typeface="Verdana"/>
              </a:rPr>
              <a:t>При пожарах гибнут дети!</a:t>
            </a:r>
            <a:endParaRPr b="0" lang="ru-RU" sz="3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9" name="TextBox 6"/>
          <p:cNvSpPr/>
          <p:nvPr/>
        </p:nvSpPr>
        <p:spPr>
          <a:xfrm>
            <a:off x="5528880" y="1315440"/>
            <a:ext cx="4141080" cy="759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2200" spc="-1" strike="noStrike">
                <a:solidFill>
                  <a:srgbClr val="000000"/>
                </a:solidFill>
                <a:latin typeface="Calibri"/>
              </a:rPr>
              <a:t>За последние 5 лет  в области при пожарах погибло 94 ребенка</a:t>
            </a:r>
            <a:endParaRPr b="0" lang="ru-RU" sz="2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0" name="TextBox 7"/>
          <p:cNvSpPr/>
          <p:nvPr/>
        </p:nvSpPr>
        <p:spPr>
          <a:xfrm>
            <a:off x="53640" y="2362680"/>
            <a:ext cx="2328120" cy="20847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marL="285840" indent="-285840">
              <a:lnSpc>
                <a:spcPct val="100000"/>
              </a:lnSpc>
              <a:buClr>
                <a:srgbClr val="c00000"/>
              </a:buClr>
              <a:buFont typeface="OpenSymbol"/>
              <a:buChar char="-"/>
            </a:pPr>
            <a:r>
              <a:rPr b="1" lang="ru-RU" sz="1800" spc="-1" strike="noStrike">
                <a:solidFill>
                  <a:srgbClr val="c00000"/>
                </a:solidFill>
                <a:latin typeface="Calibri"/>
              </a:rPr>
              <a:t>77%</a:t>
            </a:r>
            <a:r>
              <a:rPr b="0" lang="ru-RU" sz="1400" spc="-1" strike="noStrike">
                <a:solidFill>
                  <a:srgbClr val="000000"/>
                </a:solidFill>
                <a:latin typeface="Calibri"/>
              </a:rPr>
              <a:t> погибших детей – дошкольники;</a:t>
            </a:r>
            <a:endParaRPr b="0" lang="ru-RU" sz="1400" spc="-1" strike="noStrike">
              <a:solidFill>
                <a:srgbClr val="000000"/>
              </a:solidFill>
              <a:latin typeface="Arial"/>
            </a:endParaRPr>
          </a:p>
          <a:p>
            <a:pPr marL="285840" indent="-285840">
              <a:lnSpc>
                <a:spcPct val="100000"/>
              </a:lnSpc>
              <a:buClr>
                <a:srgbClr val="c00000"/>
              </a:buClr>
              <a:buFont typeface="OpenSymbol"/>
              <a:buChar char="-"/>
            </a:pPr>
            <a:r>
              <a:rPr b="1" lang="ru-RU" sz="1800" spc="-1" strike="noStrike">
                <a:solidFill>
                  <a:srgbClr val="c00000"/>
                </a:solidFill>
                <a:latin typeface="Calibri"/>
              </a:rPr>
              <a:t>98%</a:t>
            </a:r>
            <a:r>
              <a:rPr b="0" lang="ru-RU" sz="1400" spc="-1" strike="noStrike">
                <a:solidFill>
                  <a:srgbClr val="000000"/>
                </a:solidFill>
                <a:latin typeface="Calibri"/>
              </a:rPr>
              <a:t> детей погибло при пожарах в жилье*;</a:t>
            </a:r>
            <a:endParaRPr b="0" lang="ru-RU" sz="1400" spc="-1" strike="noStrike">
              <a:solidFill>
                <a:srgbClr val="000000"/>
              </a:solidFill>
              <a:latin typeface="Arial"/>
            </a:endParaRPr>
          </a:p>
          <a:p>
            <a:pPr marL="285840" indent="-285840">
              <a:lnSpc>
                <a:spcPct val="100000"/>
              </a:lnSpc>
              <a:buClr>
                <a:srgbClr val="c00000"/>
              </a:buClr>
              <a:buFont typeface="OpenSymbol"/>
              <a:buChar char="-"/>
            </a:pPr>
            <a:r>
              <a:rPr b="1" lang="ru-RU" sz="1800" spc="-1" strike="noStrike">
                <a:solidFill>
                  <a:srgbClr val="c00000"/>
                </a:solidFill>
                <a:latin typeface="Calibri"/>
              </a:rPr>
              <a:t>57%</a:t>
            </a:r>
            <a:r>
              <a:rPr b="0" lang="ru-RU" sz="1400" spc="-1" strike="noStrike">
                <a:solidFill>
                  <a:srgbClr val="000000"/>
                </a:solidFill>
                <a:latin typeface="Calibri"/>
              </a:rPr>
              <a:t> детей погибло во вине пьяных взрослых</a:t>
            </a:r>
            <a:endParaRPr b="0" lang="ru-RU" sz="14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i="1" lang="ru-RU" sz="1050" spc="-1" strike="noStrike">
                <a:solidFill>
                  <a:srgbClr val="000000"/>
                </a:solidFill>
                <a:latin typeface="Calibri"/>
              </a:rPr>
              <a:t>*за исключением пожара в ТРК «Зимняя Вишня»</a:t>
            </a:r>
            <a:endParaRPr b="0" lang="ru-RU" sz="105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ru-RU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1" name="TextBox 8"/>
          <p:cNvSpPr/>
          <p:nvPr/>
        </p:nvSpPr>
        <p:spPr>
          <a:xfrm>
            <a:off x="232560" y="4818600"/>
            <a:ext cx="9158040" cy="1688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</a:pPr>
            <a:r>
              <a:rPr b="1" lang="ru-RU" sz="1500" spc="-1" strike="noStrike">
                <a:solidFill>
                  <a:srgbClr val="c00000"/>
                </a:solidFill>
                <a:latin typeface="Calibri"/>
              </a:rPr>
              <a:t>Невозможность принятия самостоятельного решения в силу  возраста                                                                      стоила жизни  58  детям,   </a:t>
            </a:r>
            <a:endParaRPr b="0" lang="ru-RU" sz="15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ru-RU" sz="1500" spc="-1" strike="noStrike">
                <a:solidFill>
                  <a:srgbClr val="c00000"/>
                </a:solidFill>
                <a:latin typeface="Calibri"/>
              </a:rPr>
              <a:t>27 погибших детей на момент развития пожара спали</a:t>
            </a:r>
            <a:endParaRPr b="0" lang="ru-RU" sz="15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ru-RU" sz="9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ru-RU" sz="1800" spc="-1" strike="noStrike">
                <a:solidFill>
                  <a:srgbClr val="0070c0"/>
                </a:solidFill>
                <a:latin typeface="Calibri"/>
              </a:rPr>
              <a:t>В качестве виновного лица при пожарах с детской гибелью чаще всего (71%)                                                        выступают родственники/родители погибших детей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ru-RU" sz="15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2" name="TextBox 9"/>
          <p:cNvSpPr/>
          <p:nvPr/>
        </p:nvSpPr>
        <p:spPr>
          <a:xfrm>
            <a:off x="7241400" y="2207160"/>
            <a:ext cx="2565000" cy="19782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400" spc="-1" strike="noStrike">
                <a:solidFill>
                  <a:srgbClr val="000000"/>
                </a:solidFill>
                <a:latin typeface="Calibri"/>
              </a:rPr>
              <a:t>Главные причины пожаров                    с детской гибелью: неосторожное обращение взрослых с огнем – </a:t>
            </a:r>
            <a:r>
              <a:rPr b="1" lang="ru-RU" sz="1800" spc="-1" strike="noStrike">
                <a:solidFill>
                  <a:srgbClr val="c00000"/>
                </a:solidFill>
                <a:latin typeface="Calibri"/>
              </a:rPr>
              <a:t>43%, </a:t>
            </a:r>
            <a:r>
              <a:rPr b="0" lang="ru-RU" sz="1400" spc="-1" strike="noStrike">
                <a:solidFill>
                  <a:srgbClr val="000000"/>
                </a:solidFill>
                <a:latin typeface="Calibri"/>
              </a:rPr>
              <a:t>неправильная эксплуатация электрооборудования </a:t>
            </a:r>
            <a:r>
              <a:rPr b="1" lang="ru-RU" sz="1800" spc="-1" strike="noStrike">
                <a:solidFill>
                  <a:srgbClr val="c00000"/>
                </a:solidFill>
                <a:latin typeface="Calibri"/>
              </a:rPr>
              <a:t>– 33%, </a:t>
            </a:r>
            <a:r>
              <a:rPr b="0" lang="ru-RU" sz="1400" spc="-1" strike="noStrike">
                <a:solidFill>
                  <a:srgbClr val="000000"/>
                </a:solidFill>
                <a:latin typeface="Calibri"/>
              </a:rPr>
              <a:t>неправильное устройство отопительных печей </a:t>
            </a:r>
            <a:r>
              <a:rPr b="1" lang="ru-RU" sz="1800" spc="-1" strike="noStrike">
                <a:solidFill>
                  <a:srgbClr val="c00000"/>
                </a:solidFill>
                <a:latin typeface="Calibri"/>
              </a:rPr>
              <a:t>– 24%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  <p:graphicFrame>
        <p:nvGraphicFramePr>
          <p:cNvPr id="53" name="Object 8"/>
          <p:cNvGraphicFramePr/>
          <p:nvPr/>
        </p:nvGraphicFramePr>
        <p:xfrm>
          <a:off x="77760" y="79560"/>
          <a:ext cx="1428840" cy="1039320"/>
        </p:xfrm>
        <a:graphic>
          <a:graphicData uri="http://schemas.openxmlformats.org/presentationml/2006/ole">
            <p:oleObj progId="Word.Document.8" r:id="rId2" spid="">
              <p:embed/>
              <p:pic>
                <p:nvPicPr>
                  <p:cNvPr id="54" name="Object 8" descr=""/>
                  <p:cNvPicPr/>
                  <p:nvPr/>
                </p:nvPicPr>
                <p:blipFill>
                  <a:blip r:embed="rId3"/>
                  <a:stretch/>
                </p:blipFill>
                <p:spPr>
                  <a:xfrm>
                    <a:off x="77760" y="79560"/>
                    <a:ext cx="1428840" cy="1039320"/>
                  </a:xfrm>
                  <a:prstGeom prst="rect">
                    <a:avLst/>
                  </a:prstGeom>
                  <a:ln w="0">
                    <a:noFill/>
                  </a:ln>
                </p:spPr>
              </p:pic>
            </p:oleObj>
          </a:graphicData>
        </a:graphic>
      </p:graphicFrame>
      <p:sp>
        <p:nvSpPr>
          <p:cNvPr id="55" name="Прямоугольник 1"/>
          <p:cNvSpPr/>
          <p:nvPr/>
        </p:nvSpPr>
        <p:spPr>
          <a:xfrm>
            <a:off x="1278000" y="142200"/>
            <a:ext cx="8409240" cy="9428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</a:pPr>
            <a:r>
              <a:rPr b="1" lang="ru-RU" sz="2400" spc="-1" strike="noStrike">
                <a:solidFill>
                  <a:srgbClr val="4472c4"/>
                </a:solidFill>
                <a:latin typeface="Calibri"/>
              </a:rPr>
              <a:t>Главное управление МЧС России по Кемеровской области </a:t>
            </a:r>
            <a:endParaRPr b="0" lang="ru-RU" sz="2400" spc="-1" strike="noStrike">
              <a:solidFill>
                <a:srgbClr val="000000"/>
              </a:solidFill>
              <a:latin typeface="Arial"/>
            </a:endParaRPr>
          </a:p>
          <a:p>
            <a:pPr algn="r">
              <a:lnSpc>
                <a:spcPct val="100000"/>
              </a:lnSpc>
            </a:pPr>
            <a:r>
              <a:rPr b="1" lang="ru-RU" sz="3200" spc="-1" strike="noStrike">
                <a:solidFill>
                  <a:srgbClr val="4472c4"/>
                </a:solidFill>
                <a:latin typeface="Calibri"/>
              </a:rPr>
              <a:t>информирует родителей:</a:t>
            </a: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6" name="TextBox 2"/>
          <p:cNvSpPr/>
          <p:nvPr/>
        </p:nvSpPr>
        <p:spPr>
          <a:xfrm>
            <a:off x="4935960" y="6342120"/>
            <a:ext cx="687636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1" lang="ru-RU" sz="1800" spc="-1" strike="noStrike">
                <a:solidFill>
                  <a:srgbClr val="ff0000"/>
                </a:solidFill>
                <a:latin typeface="Calibri"/>
              </a:rPr>
              <a:t>В 2018 году при пожарах  погибло 52 ребенка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" name="Picture 26" descr="http://infosmi.net/images/stories/articles/2013/Proisshestviya/10-2013/09/malchi-85.jpg"/>
          <p:cNvPicPr/>
          <p:nvPr/>
        </p:nvPicPr>
        <p:blipFill>
          <a:blip r:embed="rId1"/>
          <a:stretch/>
        </p:blipFill>
        <p:spPr>
          <a:xfrm>
            <a:off x="4978440" y="2860560"/>
            <a:ext cx="4751640" cy="3672000"/>
          </a:xfrm>
          <a:prstGeom prst="rect">
            <a:avLst/>
          </a:prstGeom>
          <a:ln w="0">
            <a:noFill/>
          </a:ln>
          <a:effectLst>
            <a:softEdge rad="127080"/>
          </a:effectLst>
        </p:spPr>
      </p:pic>
      <p:graphicFrame>
        <p:nvGraphicFramePr>
          <p:cNvPr id="58" name="Object 3"/>
          <p:cNvGraphicFramePr/>
          <p:nvPr/>
        </p:nvGraphicFramePr>
        <p:xfrm>
          <a:off x="213840" y="63720"/>
          <a:ext cx="1340280" cy="974880"/>
        </p:xfrm>
        <a:graphic>
          <a:graphicData uri="http://schemas.openxmlformats.org/presentationml/2006/ole">
            <p:oleObj progId="Word.Document.8" r:id="rId2" spid="">
              <p:embed/>
              <p:pic>
                <p:nvPicPr>
                  <p:cNvPr id="59" name="Object 3" descr=""/>
                  <p:cNvPicPr/>
                  <p:nvPr/>
                </p:nvPicPr>
                <p:blipFill>
                  <a:blip r:embed="rId3"/>
                  <a:stretch/>
                </p:blipFill>
                <p:spPr>
                  <a:xfrm>
                    <a:off x="213840" y="63720"/>
                    <a:ext cx="1340280" cy="974880"/>
                  </a:xfrm>
                  <a:prstGeom prst="rect">
                    <a:avLst/>
                  </a:prstGeom>
                  <a:ln w="0">
                    <a:noFill/>
                  </a:ln>
                </p:spPr>
              </p:pic>
            </p:oleObj>
          </a:graphicData>
        </a:graphic>
      </p:graphicFrame>
      <p:sp>
        <p:nvSpPr>
          <p:cNvPr id="60" name="Text Box 5"/>
          <p:cNvSpPr/>
          <p:nvPr/>
        </p:nvSpPr>
        <p:spPr>
          <a:xfrm>
            <a:off x="2759400" y="936360"/>
            <a:ext cx="4386960" cy="230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endParaRPr b="0" lang="ru-RU" sz="900" spc="-1" strike="noStrike">
              <a:solidFill>
                <a:srgbClr val="ff3300"/>
              </a:solidFill>
              <a:latin typeface="Arial"/>
            </a:endParaRPr>
          </a:p>
        </p:txBody>
      </p:sp>
      <p:sp>
        <p:nvSpPr>
          <p:cNvPr id="61" name="Text Box 6"/>
          <p:cNvSpPr/>
          <p:nvPr/>
        </p:nvSpPr>
        <p:spPr>
          <a:xfrm>
            <a:off x="2709720" y="786960"/>
            <a:ext cx="4485960" cy="2480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marL="343080" indent="-343080">
              <a:lnSpc>
                <a:spcPct val="100000"/>
              </a:lnSpc>
              <a:tabLst>
                <a:tab algn="l" pos="0"/>
              </a:tabLst>
            </a:pPr>
            <a:r>
              <a:rPr b="0" lang="ru-RU" sz="1040" spc="-1" strike="noStrike">
                <a:solidFill>
                  <a:srgbClr val="ff3300"/>
                </a:solidFill>
                <a:latin typeface="Arial"/>
              </a:rPr>
              <a:t> </a:t>
            </a:r>
            <a:endParaRPr b="0" lang="ru-RU" sz="104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2" name="Text Box 7"/>
          <p:cNvSpPr/>
          <p:nvPr/>
        </p:nvSpPr>
        <p:spPr>
          <a:xfrm>
            <a:off x="2809800" y="936360"/>
            <a:ext cx="4336560" cy="283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  <a:spcBef>
                <a:spcPts val="624"/>
              </a:spcBef>
            </a:pPr>
            <a:endParaRPr b="0" lang="ru-RU" sz="124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3" name="Прямоугольник 2"/>
          <p:cNvSpPr/>
          <p:nvPr/>
        </p:nvSpPr>
        <p:spPr>
          <a:xfrm>
            <a:off x="1379880" y="124200"/>
            <a:ext cx="8350200" cy="9428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r">
              <a:lnSpc>
                <a:spcPct val="100000"/>
              </a:lnSpc>
            </a:pPr>
            <a:r>
              <a:rPr b="1" lang="ru-RU" sz="2400" spc="-1" strike="noStrike">
                <a:solidFill>
                  <a:srgbClr val="4472c4"/>
                </a:solidFill>
                <a:latin typeface="Calibri"/>
              </a:rPr>
              <a:t>Главное управление МЧС России по Кемеровской области </a:t>
            </a:r>
            <a:r>
              <a:rPr b="1" lang="ru-RU" sz="3200" spc="-1" strike="noStrike">
                <a:solidFill>
                  <a:srgbClr val="4472c4"/>
                </a:solidFill>
                <a:latin typeface="Calibri"/>
              </a:rPr>
              <a:t>информирует родителей</a:t>
            </a:r>
            <a:r>
              <a:rPr b="1" lang="ru-RU" sz="2800" spc="-1" strike="noStrike">
                <a:solidFill>
                  <a:srgbClr val="4472c4"/>
                </a:solidFill>
                <a:latin typeface="Calibri"/>
              </a:rPr>
              <a:t>: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4" name="TextBox 3"/>
          <p:cNvSpPr/>
          <p:nvPr/>
        </p:nvSpPr>
        <p:spPr>
          <a:xfrm>
            <a:off x="774720" y="1276920"/>
            <a:ext cx="8772840" cy="455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1" lang="ru-RU" sz="2400" spc="-1" strike="noStrike">
                <a:solidFill>
                  <a:srgbClr val="ff0000"/>
                </a:solidFill>
                <a:latin typeface="Times New Roman"/>
              </a:rPr>
              <a:t>Чтобы пожар не случился по вине  вашего ребенка:</a:t>
            </a:r>
            <a:endParaRPr b="0" lang="ru-RU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5" name="TextBox 14"/>
          <p:cNvSpPr/>
          <p:nvPr/>
        </p:nvSpPr>
        <p:spPr>
          <a:xfrm>
            <a:off x="238320" y="1936080"/>
            <a:ext cx="9118440" cy="10328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200" spc="-1" strike="noStrike">
                <a:solidFill>
                  <a:srgbClr val="000000"/>
                </a:solidFill>
                <a:latin typeface="Times New Roman"/>
              </a:rPr>
              <a:t>НЕ ОСТАВЛЯЙТЕ МАЛОЛЕТНИХ ДЕТЕЙ В ЗАКРЫТЫХ КВАРТИРАХ И ДОМАХ БЕЗ ПРИСМОТРА.</a:t>
            </a:r>
            <a:endParaRPr b="0" lang="ru-RU" sz="12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200" spc="-1" strike="noStrike">
                <a:solidFill>
                  <a:srgbClr val="000000"/>
                </a:solidFill>
                <a:latin typeface="Times New Roman"/>
              </a:rPr>
              <a:t>ОБЪЯСНИТЕ ДЕТЯМ ОПАСНОСТЬ ИГР С ОГНЕМ.</a:t>
            </a:r>
            <a:endParaRPr b="0" lang="ru-RU" sz="12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ru-RU" sz="12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200" spc="-1" strike="noStrike">
                <a:solidFill>
                  <a:srgbClr val="000000"/>
                </a:solidFill>
                <a:latin typeface="Times New Roman"/>
              </a:rPr>
              <a:t>НАБЛЮДАЙТЕ ЗА ДЕТСКИМИ ИГРАМИ, НЕ РАЗРЕШАЙТЕ ИМ  ИГРАТЬ НА ЧЕРДАКАХ, В ПОДВАЛАХ, ГАРАЖАХ.</a:t>
            </a:r>
            <a:endParaRPr b="0" lang="ru-RU" sz="12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ru-RU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6" name="TextBox 21"/>
          <p:cNvSpPr/>
          <p:nvPr/>
        </p:nvSpPr>
        <p:spPr>
          <a:xfrm>
            <a:off x="238680" y="2968920"/>
            <a:ext cx="4739400" cy="33750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200" spc="-1" strike="noStrike">
                <a:solidFill>
                  <a:srgbClr val="000000"/>
                </a:solidFill>
                <a:latin typeface="Times New Roman"/>
              </a:rPr>
              <a:t>НЕ ПОРУЧАЙТЕ ДЕТЯМ САМОСТОЯТЕЛЬНО РАСТАПЛИВАТЬ ПЕЧИ, МАНГАЛЫ, РАЗЖИГАТЬ КОСТРЫ, ПОЛЬЗОВАТЬСЯ ЭЛЕКТРИЧЕСКИМИ И  ЭЛЕКТРОНАГРЕВАТЕЛЬНЫМИ ПРИБОРАМИ.</a:t>
            </a:r>
            <a:endParaRPr b="0" lang="ru-RU" sz="12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ru-RU" sz="12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200" spc="-1" strike="noStrike">
                <a:solidFill>
                  <a:srgbClr val="000000"/>
                </a:solidFill>
                <a:latin typeface="Times New Roman"/>
              </a:rPr>
              <a:t>ПРЕСЕКАЙТЕ РАЗВЕДЕНИЕ ДЕТЬМИ  КОСТРОВ  НА УЛИЦЕ, ИГРЫ  С ГОРЮЧИМИ  ВЕЩЕСТВАМИ,    </a:t>
            </a:r>
            <a:r>
              <a:rPr b="0" lang="ru-RU" sz="1200" spc="-1" strike="noStrike">
                <a:solidFill>
                  <a:srgbClr val="0000ff"/>
                </a:solidFill>
                <a:latin typeface="Times New Roman"/>
              </a:rPr>
              <a:t>ДАЖЕ ЕСЛИ ЭТИ ДЕТИ ВАМ ЧУЖИЕ.</a:t>
            </a:r>
            <a:endParaRPr b="0" lang="ru-RU" sz="12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ru-RU" sz="12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200" spc="-1" strike="noStrike">
                <a:solidFill>
                  <a:srgbClr val="000000"/>
                </a:solidFill>
                <a:latin typeface="Times New Roman"/>
              </a:rPr>
              <a:t>ХРАНИТЕ СПИЧКИ, БЕНЗИН, КЕРОСИН, ДРУГИЕ ГОРЮЧИЕ  ЖИДКОСТИ  И ПРЕДМЕТЫ  В НЕДОСТУПНЫХ ДЛЯ ДЕТЕЙ  МЕСТАХ.</a:t>
            </a:r>
            <a:endParaRPr b="0" lang="ru-RU" sz="12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ru-RU" sz="12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ru-RU" sz="1200" spc="-1" strike="noStrike">
                <a:solidFill>
                  <a:srgbClr val="ff0000"/>
                </a:solidFill>
                <a:latin typeface="Times New Roman"/>
              </a:rPr>
              <a:t>НАУЧИТЕ ДЕТЕЙ ПРАВИЛЬНО И БЕЗОПАСНО ОБРАЩАТЬСЯ  С ОГНЕМ – </a:t>
            </a:r>
            <a:endParaRPr b="0" lang="ru-RU" sz="12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ru-RU" sz="1200" spc="-1" strike="noStrike">
                <a:solidFill>
                  <a:srgbClr val="ff0000"/>
                </a:solidFill>
                <a:latin typeface="Times New Roman"/>
              </a:rPr>
              <a:t>ЭТО НЕ ТОЛЬКО УНИКАЛЬНОЕ СРЕДСТВО ПРЕДУПРЕЖДЕНИЯ ПОЖАРОВ, ЭТО  ПОЗВОЛИТ  СОХРАНИТЬ  ДЕТЯМ   ЖИЗНЬ   И   ЗДОРОВЬЕ</a:t>
            </a:r>
            <a:endParaRPr b="0" lang="ru-RU" sz="1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7" name="TextBox 22"/>
          <p:cNvSpPr/>
          <p:nvPr/>
        </p:nvSpPr>
        <p:spPr>
          <a:xfrm>
            <a:off x="5594760" y="4110480"/>
            <a:ext cx="2860200" cy="1552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9600" spc="-1" strike="noStrike">
                <a:solidFill>
                  <a:srgbClr val="ffffff"/>
                </a:solidFill>
                <a:latin typeface="Calibri"/>
              </a:rPr>
              <a:t>Нет!</a:t>
            </a:r>
            <a:endParaRPr b="0" lang="ru-RU" sz="96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8" name="Picture 2" descr="Народные средства от ожогов"/>
          <p:cNvPicPr/>
          <p:nvPr/>
        </p:nvPicPr>
        <p:blipFill>
          <a:blip r:embed="rId1"/>
          <a:stretch/>
        </p:blipFill>
        <p:spPr>
          <a:xfrm>
            <a:off x="6928200" y="4704480"/>
            <a:ext cx="3103920" cy="2153160"/>
          </a:xfrm>
          <a:prstGeom prst="rect">
            <a:avLst/>
          </a:prstGeom>
          <a:ln w="0">
            <a:noFill/>
          </a:ln>
          <a:effectLst>
            <a:softEdge rad="317520"/>
          </a:effectLst>
        </p:spPr>
      </p:pic>
      <p:graphicFrame>
        <p:nvGraphicFramePr>
          <p:cNvPr id="69" name="Object 8"/>
          <p:cNvGraphicFramePr/>
          <p:nvPr/>
        </p:nvGraphicFramePr>
        <p:xfrm>
          <a:off x="77760" y="79560"/>
          <a:ext cx="1428840" cy="1039320"/>
        </p:xfrm>
        <a:graphic>
          <a:graphicData uri="http://schemas.openxmlformats.org/presentationml/2006/ole">
            <p:oleObj progId="Word.Document.8" r:id="rId2" spid="">
              <p:embed/>
              <p:pic>
                <p:nvPicPr>
                  <p:cNvPr id="70" name="Object 8" descr=""/>
                  <p:cNvPicPr/>
                  <p:nvPr/>
                </p:nvPicPr>
                <p:blipFill>
                  <a:blip r:embed="rId3"/>
                  <a:stretch/>
                </p:blipFill>
                <p:spPr>
                  <a:xfrm>
                    <a:off x="77760" y="79560"/>
                    <a:ext cx="1428840" cy="1039320"/>
                  </a:xfrm>
                  <a:prstGeom prst="rect">
                    <a:avLst/>
                  </a:prstGeom>
                  <a:ln w="0">
                    <a:noFill/>
                  </a:ln>
                </p:spPr>
              </p:pic>
            </p:oleObj>
          </a:graphicData>
        </a:graphic>
      </p:graphicFrame>
      <p:sp>
        <p:nvSpPr>
          <p:cNvPr id="71" name="Прямоугольник 1"/>
          <p:cNvSpPr/>
          <p:nvPr/>
        </p:nvSpPr>
        <p:spPr>
          <a:xfrm>
            <a:off x="1278000" y="142200"/>
            <a:ext cx="8409240" cy="9428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</a:pPr>
            <a:r>
              <a:rPr b="1" lang="ru-RU" sz="2400" spc="-1" strike="noStrike">
                <a:solidFill>
                  <a:srgbClr val="4472c4"/>
                </a:solidFill>
                <a:latin typeface="Calibri"/>
              </a:rPr>
              <a:t>Главное управление МЧС России по Кемеровской области </a:t>
            </a:r>
            <a:endParaRPr b="0" lang="ru-RU" sz="2400" spc="-1" strike="noStrike">
              <a:solidFill>
                <a:srgbClr val="000000"/>
              </a:solidFill>
              <a:latin typeface="Arial"/>
            </a:endParaRPr>
          </a:p>
          <a:p>
            <a:pPr algn="r">
              <a:lnSpc>
                <a:spcPct val="100000"/>
              </a:lnSpc>
            </a:pPr>
            <a:r>
              <a:rPr b="1" lang="ru-RU" sz="3200" spc="-1" strike="noStrike">
                <a:solidFill>
                  <a:srgbClr val="4472c4"/>
                </a:solidFill>
                <a:latin typeface="Calibri"/>
              </a:rPr>
              <a:t>информирует родителей:</a:t>
            </a: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2" name="TextBox 3"/>
          <p:cNvSpPr/>
          <p:nvPr/>
        </p:nvSpPr>
        <p:spPr>
          <a:xfrm>
            <a:off x="118080" y="1292760"/>
            <a:ext cx="3706560" cy="46263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1" lang="ru-RU" sz="1400" spc="-1" strike="noStrike">
                <a:solidFill>
                  <a:srgbClr val="ff0000"/>
                </a:solidFill>
                <a:latin typeface="Times New Roman"/>
              </a:rPr>
              <a:t>На кухне</a:t>
            </a:r>
            <a:endParaRPr b="0" lang="ru-RU" sz="1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400" spc="-1" strike="noStrike">
                <a:solidFill>
                  <a:srgbClr val="000000"/>
                </a:solidFill>
                <a:latin typeface="Times New Roman"/>
              </a:rPr>
              <a:t>Никогда </a:t>
            </a:r>
            <a:r>
              <a:rPr b="1" lang="ru-RU" sz="1400" spc="-1" strike="noStrike">
                <a:solidFill>
                  <a:srgbClr val="000000"/>
                </a:solidFill>
                <a:latin typeface="Times New Roman"/>
              </a:rPr>
              <a:t>не оставляйте</a:t>
            </a:r>
            <a:r>
              <a:rPr b="0" lang="ru-RU" sz="1400" spc="-1" strike="noStrike">
                <a:solidFill>
                  <a:srgbClr val="000000"/>
                </a:solidFill>
                <a:latin typeface="Times New Roman"/>
              </a:rPr>
              <a:t> на кухне ребенка одного;</a:t>
            </a:r>
            <a:endParaRPr b="0" lang="ru-RU" sz="1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ru-RU" sz="1400" spc="-1" strike="noStrike">
                <a:solidFill>
                  <a:srgbClr val="000000"/>
                </a:solidFill>
                <a:latin typeface="Times New Roman"/>
              </a:rPr>
              <a:t>Поверните</a:t>
            </a:r>
            <a:r>
              <a:rPr b="0" lang="ru-RU" sz="1400" spc="-1" strike="noStrike">
                <a:solidFill>
                  <a:srgbClr val="000000"/>
                </a:solidFill>
                <a:latin typeface="Times New Roman"/>
              </a:rPr>
              <a:t> ручки кастрюль и сковородок к центральной части плиты, чтобы ребенок не мог их схватить или задеть;</a:t>
            </a:r>
            <a:endParaRPr b="0" lang="ru-RU" sz="1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ru-RU" sz="1400" spc="-1" strike="noStrike">
                <a:solidFill>
                  <a:srgbClr val="000000"/>
                </a:solidFill>
                <a:latin typeface="Times New Roman"/>
              </a:rPr>
              <a:t>Объясните</a:t>
            </a:r>
            <a:r>
              <a:rPr b="0" lang="ru-RU" sz="1400" spc="-1" strike="noStrike">
                <a:solidFill>
                  <a:srgbClr val="000000"/>
                </a:solidFill>
                <a:latin typeface="Times New Roman"/>
              </a:rPr>
              <a:t> ребенку, как и чем, он может обжечься;</a:t>
            </a:r>
            <a:endParaRPr b="0" lang="ru-RU" sz="1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ru-RU" sz="1400" spc="-1" strike="noStrike">
                <a:solidFill>
                  <a:srgbClr val="000000"/>
                </a:solidFill>
                <a:latin typeface="Times New Roman"/>
              </a:rPr>
              <a:t>Храните</a:t>
            </a:r>
            <a:r>
              <a:rPr b="0" lang="ru-RU" sz="1400" spc="-1" strike="noStrike">
                <a:solidFill>
                  <a:srgbClr val="000000"/>
                </a:solidFill>
                <a:latin typeface="Times New Roman"/>
              </a:rPr>
              <a:t> вне досягаемости детей: предметы бытовой химии, алкогольсодержащие жидкости, острые и режущие предметы, спички, зажигалки, свечки;</a:t>
            </a:r>
            <a:endParaRPr b="0" lang="ru-RU" sz="1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400" spc="-1" strike="noStrike">
                <a:solidFill>
                  <a:srgbClr val="000000"/>
                </a:solidFill>
                <a:latin typeface="Times New Roman"/>
              </a:rPr>
              <a:t>Кухонные электроприборы </a:t>
            </a:r>
            <a:r>
              <a:rPr b="1" lang="ru-RU" sz="1400" spc="-1" strike="noStrike">
                <a:solidFill>
                  <a:srgbClr val="000000"/>
                </a:solidFill>
                <a:latin typeface="Times New Roman"/>
              </a:rPr>
              <a:t>отключайте </a:t>
            </a:r>
            <a:r>
              <a:rPr b="0" lang="ru-RU" sz="1400" spc="-1" strike="noStrike">
                <a:solidFill>
                  <a:srgbClr val="000000"/>
                </a:solidFill>
                <a:latin typeface="Times New Roman"/>
              </a:rPr>
              <a:t>от сети сразу же после их использования;</a:t>
            </a:r>
            <a:endParaRPr b="0" lang="ru-RU" sz="1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400" spc="-1" strike="noStrike">
                <a:solidFill>
                  <a:srgbClr val="000000"/>
                </a:solidFill>
                <a:latin typeface="Times New Roman"/>
              </a:rPr>
              <a:t>Занавески, тряпки и газеты должны находиться как можно дальше от плиты;</a:t>
            </a:r>
            <a:endParaRPr b="0" lang="ru-RU" sz="1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ru-RU" sz="1400" spc="-1" strike="noStrike">
                <a:solidFill>
                  <a:srgbClr val="000000"/>
                </a:solidFill>
                <a:latin typeface="Times New Roman"/>
              </a:rPr>
              <a:t>Не подходите</a:t>
            </a:r>
            <a:r>
              <a:rPr b="0" lang="ru-RU" sz="1400" spc="-1" strike="noStrike">
                <a:solidFill>
                  <a:srgbClr val="000000"/>
                </a:solidFill>
                <a:latin typeface="Times New Roman"/>
              </a:rPr>
              <a:t> к газовой плите, если на вас легкая развевающаяся одежда, и тем более                 </a:t>
            </a:r>
            <a:r>
              <a:rPr b="1" lang="ru-RU" sz="1400" spc="-1" strike="noStrike">
                <a:solidFill>
                  <a:srgbClr val="000000"/>
                </a:solidFill>
                <a:latin typeface="Times New Roman"/>
              </a:rPr>
              <a:t>не подпускайте</a:t>
            </a:r>
            <a:r>
              <a:rPr b="0" lang="ru-RU" sz="1400" spc="-1" strike="noStrike">
                <a:solidFill>
                  <a:srgbClr val="000000"/>
                </a:solidFill>
                <a:latin typeface="Times New Roman"/>
              </a:rPr>
              <a:t> к плите ребенка в такой одежде.</a:t>
            </a:r>
            <a:endParaRPr b="0" lang="ru-RU" sz="1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3" name="Прямоугольник 5"/>
          <p:cNvSpPr/>
          <p:nvPr/>
        </p:nvSpPr>
        <p:spPr>
          <a:xfrm>
            <a:off x="1867320" y="1119240"/>
            <a:ext cx="6182640" cy="455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1" lang="ru-RU" sz="2400" spc="-1" strike="noStrike">
                <a:solidFill>
                  <a:srgbClr val="ff0000"/>
                </a:solidFill>
                <a:latin typeface="Calibri"/>
              </a:rPr>
              <a:t>Как избежать несчастного случая с ребенком</a:t>
            </a:r>
            <a:endParaRPr b="0" lang="ru-RU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4" name="Прямоугольник 12"/>
          <p:cNvSpPr/>
          <p:nvPr/>
        </p:nvSpPr>
        <p:spPr>
          <a:xfrm>
            <a:off x="4080960" y="1769760"/>
            <a:ext cx="5400360" cy="2007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just">
              <a:lnSpc>
                <a:spcPct val="100000"/>
              </a:lnSpc>
            </a:pPr>
            <a:r>
              <a:rPr b="1" lang="ru-RU" sz="1400" spc="-1" strike="noStrike">
                <a:solidFill>
                  <a:srgbClr val="ff0000"/>
                </a:solidFill>
                <a:latin typeface="Times New Roman"/>
                <a:ea typeface="Times New Roman"/>
              </a:rPr>
              <a:t>В комнате</a:t>
            </a:r>
            <a:endParaRPr b="0" lang="ru-RU" sz="1400" spc="-1" strike="noStrike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b="0" lang="ru-RU" sz="14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Держите ребенка подальше от печек, каминов и других источников открытого огня;</a:t>
            </a:r>
            <a:endParaRPr b="0" lang="ru-RU" sz="1400" spc="-1" strike="noStrike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b="0" lang="ru-RU" sz="14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Калориферы разместите так, чтобы ребенок не мог к ним прикоснуться;</a:t>
            </a:r>
            <a:endParaRPr b="0" lang="ru-RU" sz="1400" spc="-1" strike="noStrike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b="0" lang="ru-RU" sz="14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Незанятые удлинители не оставляйте включенными в сеть;</a:t>
            </a:r>
            <a:endParaRPr b="0" lang="ru-RU" sz="1400" spc="-1" strike="noStrike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b="0" lang="ru-RU" sz="14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Электророзетки, тройники должны быть с предохранительными пластинами, не позволяющими ребенку засунуть пальчики в их отверстия.</a:t>
            </a:r>
            <a:endParaRPr b="0" lang="ru-RU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5" name="Прямоугольник 13"/>
          <p:cNvSpPr/>
          <p:nvPr/>
        </p:nvSpPr>
        <p:spPr>
          <a:xfrm>
            <a:off x="4123440" y="3805200"/>
            <a:ext cx="5563800" cy="22820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just">
              <a:lnSpc>
                <a:spcPct val="100000"/>
              </a:lnSpc>
            </a:pPr>
            <a:r>
              <a:rPr b="1" lang="ru-RU" sz="1400" spc="-1" strike="noStrike">
                <a:solidFill>
                  <a:srgbClr val="ff0000"/>
                </a:solidFill>
                <a:latin typeface="Times New Roman"/>
                <a:ea typeface="Times New Roman"/>
              </a:rPr>
              <a:t>При ожоге</a:t>
            </a:r>
            <a:endParaRPr b="0" lang="ru-RU" sz="1400" spc="-1" strike="noStrike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b="0" lang="ru-RU" sz="14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Как можно скорее погрузите обожженное место в чистую холодную воду;</a:t>
            </a:r>
            <a:endParaRPr b="0" lang="ru-RU" sz="1400" spc="-1" strike="noStrike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b="0" lang="ru-RU" sz="14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Вызовите скорую помощь </a:t>
            </a:r>
            <a:r>
              <a:rPr b="1" lang="ru-RU" sz="1400" spc="-1" strike="noStrike">
                <a:solidFill>
                  <a:srgbClr val="ff0000"/>
                </a:solidFill>
                <a:latin typeface="Times New Roman"/>
                <a:ea typeface="Times New Roman"/>
              </a:rPr>
              <a:t>(телефон 03, 033 с сотового);</a:t>
            </a:r>
            <a:endParaRPr b="0" lang="ru-RU" sz="1400" spc="-1" strike="noStrike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b="0" lang="ru-RU" sz="14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Если огонь охватил одежду ребенка, накройте его покрывалом, </a:t>
            </a:r>
            <a:r>
              <a:rPr b="0" lang="ru-RU" sz="1400" spc="-1" strike="noStrike">
                <a:solidFill>
                  <a:srgbClr val="ff0000"/>
                </a:solidFill>
                <a:latin typeface="Times New Roman"/>
                <a:ea typeface="Times New Roman"/>
              </a:rPr>
              <a:t>кроме</a:t>
            </a:r>
            <a:r>
              <a:rPr b="0" lang="ru-RU" sz="14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b="0" lang="ru-RU" sz="1400" spc="-1" strike="noStrike">
                <a:solidFill>
                  <a:srgbClr val="ff0000"/>
                </a:solidFill>
                <a:latin typeface="Times New Roman"/>
                <a:ea typeface="Times New Roman"/>
              </a:rPr>
              <a:t>головы</a:t>
            </a:r>
            <a:r>
              <a:rPr b="0" lang="ru-RU" sz="14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, чтобы погасить пламя;</a:t>
            </a:r>
            <a:endParaRPr b="0" lang="ru-RU" sz="1400" spc="-1" strike="noStrike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b="0" lang="ru-RU" sz="14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Ни в коем случае ничем самостоятельно  не смазывайте место ожога;</a:t>
            </a:r>
            <a:endParaRPr b="0" lang="ru-RU" sz="1400" spc="-1" strike="noStrike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b="0" lang="ru-RU" sz="14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Если к ожогу прилипла одежда, ни в коем случае не пытайтесь ее оторвать</a:t>
            </a:r>
            <a:endParaRPr b="0" lang="ru-RU" sz="1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 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6" name="WordArt 3"/>
          <p:cNvSpPr txBox="1"/>
          <p:nvPr/>
        </p:nvSpPr>
        <p:spPr>
          <a:xfrm>
            <a:off x="304920" y="5954400"/>
            <a:ext cx="6278040" cy="741600"/>
          </a:xfrm>
          <a:prstGeom prst="rect">
            <a:avLst/>
          </a:prstGeom>
        </p:spPr>
        <p:txBody>
          <a:bodyPr wrap="none" lIns="90000" rIns="90000" tIns="45000" bIns="45000" anchor="ctr" anchorCtr="1">
            <a:prstTxWarp prst="textPlain">
              <a:avLst>
                <a:gd name="adj" fmla="val 50000"/>
              </a:avLst>
            </a:prstTxWarp>
            <a:noAutofit/>
          </a:bodyPr>
          <a:p>
            <a:pPr algn="ctr">
              <a:lnSpc>
                <a:spcPct val="100000"/>
              </a:lnSpc>
            </a:pPr>
            <a:r>
              <a:rPr b="0" i="1" lang="ru-RU" sz="1400" spc="-1" strike="noStrike">
                <a:ln w="0">
                  <a:noFill/>
                </a:ln>
                <a:solidFill>
                  <a:srgbClr val="ff0000"/>
                </a:solidFill>
                <a:latin typeface="Times New Roman"/>
              </a:rPr>
              <a:t>Ваш ребенок не столько слушает вас, сколько на вас смотрит: </a:t>
            </a:r>
            <a:endParaRPr b="0" lang="ru-RU" sz="1400" spc="-1" strike="noStrike">
              <a:ln w="0">
                <a:noFill/>
              </a:ln>
              <a:solidFill>
                <a:srgbClr val="ff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i="1" lang="ru-RU" sz="1400" spc="-1" strike="noStrike">
                <a:ln w="0">
                  <a:noFill/>
                </a:ln>
                <a:solidFill>
                  <a:srgbClr val="ff0000"/>
                </a:solidFill>
                <a:latin typeface="Times New Roman"/>
              </a:rPr>
              <a:t>он скорее последует вашему примеру, чем  вашему  совету</a:t>
            </a:r>
            <a:endParaRPr b="0" lang="ru-RU" sz="1400" spc="-1" strike="noStrike">
              <a:ln w="0">
                <a:noFill/>
              </a:ln>
              <a:solidFill>
                <a:srgbClr val="ff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7" name="Object 3"/>
          <p:cNvGraphicFramePr/>
          <p:nvPr/>
        </p:nvGraphicFramePr>
        <p:xfrm>
          <a:off x="213840" y="63720"/>
          <a:ext cx="1340280" cy="974880"/>
        </p:xfrm>
        <a:graphic>
          <a:graphicData uri="http://schemas.openxmlformats.org/presentationml/2006/ole">
            <p:oleObj progId="Word.Document.8" r:id="rId1" spid="">
              <p:embed/>
              <p:pic>
                <p:nvPicPr>
                  <p:cNvPr id="78" name="Object 3" descr=""/>
                  <p:cNvPicPr/>
                  <p:nvPr/>
                </p:nvPicPr>
                <p:blipFill>
                  <a:blip r:embed="rId2"/>
                  <a:stretch/>
                </p:blipFill>
                <p:spPr>
                  <a:xfrm>
                    <a:off x="213840" y="63720"/>
                    <a:ext cx="1340280" cy="974880"/>
                  </a:xfrm>
                  <a:prstGeom prst="rect">
                    <a:avLst/>
                  </a:prstGeom>
                  <a:ln w="0">
                    <a:noFill/>
                  </a:ln>
                </p:spPr>
              </p:pic>
            </p:oleObj>
          </a:graphicData>
        </a:graphic>
      </p:graphicFrame>
      <p:sp>
        <p:nvSpPr>
          <p:cNvPr id="79" name="Text Box 5"/>
          <p:cNvSpPr/>
          <p:nvPr/>
        </p:nvSpPr>
        <p:spPr>
          <a:xfrm>
            <a:off x="2759400" y="936360"/>
            <a:ext cx="4386960" cy="230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endParaRPr b="0" lang="ru-RU" sz="900" spc="-1" strike="noStrike">
              <a:solidFill>
                <a:srgbClr val="ff3300"/>
              </a:solidFill>
              <a:latin typeface="Arial"/>
            </a:endParaRPr>
          </a:p>
        </p:txBody>
      </p:sp>
      <p:sp>
        <p:nvSpPr>
          <p:cNvPr id="80" name="Text Box 6"/>
          <p:cNvSpPr/>
          <p:nvPr/>
        </p:nvSpPr>
        <p:spPr>
          <a:xfrm>
            <a:off x="2709720" y="786960"/>
            <a:ext cx="4485960" cy="2480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marL="343080" indent="-343080">
              <a:lnSpc>
                <a:spcPct val="100000"/>
              </a:lnSpc>
              <a:tabLst>
                <a:tab algn="l" pos="0"/>
              </a:tabLst>
            </a:pPr>
            <a:r>
              <a:rPr b="0" lang="ru-RU" sz="1040" spc="-1" strike="noStrike">
                <a:solidFill>
                  <a:srgbClr val="ff3300"/>
                </a:solidFill>
                <a:latin typeface="Arial"/>
              </a:rPr>
              <a:t> </a:t>
            </a:r>
            <a:endParaRPr b="0" lang="ru-RU" sz="104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1" name="Text Box 7"/>
          <p:cNvSpPr/>
          <p:nvPr/>
        </p:nvSpPr>
        <p:spPr>
          <a:xfrm>
            <a:off x="2809800" y="936360"/>
            <a:ext cx="4336560" cy="283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  <a:spcBef>
                <a:spcPts val="624"/>
              </a:spcBef>
            </a:pPr>
            <a:endParaRPr b="0" lang="ru-RU" sz="124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2" name="Text Box 8"/>
          <p:cNvSpPr/>
          <p:nvPr/>
        </p:nvSpPr>
        <p:spPr>
          <a:xfrm>
            <a:off x="65880" y="1231200"/>
            <a:ext cx="5428440" cy="48358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marL="343080" indent="-343080">
              <a:lnSpc>
                <a:spcPct val="100000"/>
              </a:lnSpc>
              <a:tabLst>
                <a:tab algn="l" pos="0"/>
              </a:tabLst>
            </a:pPr>
            <a:r>
              <a:rPr b="1" lang="ru-RU" sz="2400" spc="-1" strike="noStrike">
                <a:solidFill>
                  <a:srgbClr val="ff3300"/>
                </a:solidFill>
                <a:latin typeface="Times New Roman"/>
              </a:rPr>
              <a:t>При пожаре опасно:</a:t>
            </a:r>
            <a:endParaRPr b="0" lang="ru-RU" sz="2400" spc="-1" strike="noStrike">
              <a:solidFill>
                <a:srgbClr val="000000"/>
              </a:solidFill>
              <a:latin typeface="Arial"/>
            </a:endParaRPr>
          </a:p>
          <a:p>
            <a:pPr marL="343080" indent="-343080">
              <a:lnSpc>
                <a:spcPct val="100000"/>
              </a:lnSpc>
              <a:tabLst>
                <a:tab algn="l" pos="0"/>
              </a:tabLst>
            </a:pPr>
            <a:r>
              <a:rPr b="1" lang="ru-RU" sz="1600" spc="-1" strike="noStrike">
                <a:solidFill>
                  <a:srgbClr val="000000"/>
                </a:solidFill>
                <a:latin typeface="Times New Roman"/>
              </a:rPr>
              <a:t>	</a:t>
            </a:r>
            <a:endParaRPr b="0" lang="ru-RU" sz="1600" spc="-1" strike="noStrike">
              <a:solidFill>
                <a:srgbClr val="000000"/>
              </a:solidFill>
              <a:latin typeface="Arial"/>
            </a:endParaRPr>
          </a:p>
          <a:p>
            <a:pPr marL="285840" indent="-285840">
              <a:lnSpc>
                <a:spcPct val="100000"/>
              </a:lnSpc>
              <a:buClr>
                <a:srgbClr val="000000"/>
              </a:buClr>
              <a:buFont typeface="Wingdings" charset="2"/>
              <a:buChar char=""/>
              <a:tabLst>
                <a:tab algn="l" pos="0"/>
              </a:tabLst>
            </a:pPr>
            <a:r>
              <a:rPr b="0" lang="ru-RU" sz="1600" spc="-1" strike="noStrike">
                <a:solidFill>
                  <a:srgbClr val="000000"/>
                </a:solidFill>
                <a:latin typeface="Times New Roman"/>
              </a:rPr>
              <a:t>переоценивать свои силы и возможности;</a:t>
            </a:r>
            <a:endParaRPr b="0" lang="ru-RU" sz="1600" spc="-1" strike="noStrike">
              <a:solidFill>
                <a:srgbClr val="000000"/>
              </a:solidFill>
              <a:latin typeface="Arial"/>
            </a:endParaRPr>
          </a:p>
          <a:p>
            <a:pPr marL="285840" indent="-285840">
              <a:lnSpc>
                <a:spcPct val="100000"/>
              </a:lnSpc>
              <a:buClr>
                <a:srgbClr val="000000"/>
              </a:buClr>
              <a:buFont typeface="Wingdings" charset="2"/>
              <a:buChar char=""/>
              <a:tabLst>
                <a:tab algn="l" pos="0"/>
              </a:tabLst>
            </a:pPr>
            <a:r>
              <a:rPr b="0" lang="ru-RU" sz="1600" spc="-1" strike="noStrike">
                <a:solidFill>
                  <a:srgbClr val="000000"/>
                </a:solidFill>
                <a:latin typeface="Times New Roman"/>
              </a:rPr>
              <a:t>рисковать своей жизнью, спасая имущество;</a:t>
            </a:r>
            <a:endParaRPr b="0" lang="ru-RU" sz="1600" spc="-1" strike="noStrike">
              <a:solidFill>
                <a:srgbClr val="000000"/>
              </a:solidFill>
              <a:latin typeface="Arial"/>
            </a:endParaRPr>
          </a:p>
          <a:p>
            <a:pPr marL="285840" indent="-285840">
              <a:lnSpc>
                <a:spcPct val="100000"/>
              </a:lnSpc>
              <a:buClr>
                <a:srgbClr val="000000"/>
              </a:buClr>
              <a:buFont typeface="Wingdings" charset="2"/>
              <a:buChar char=""/>
              <a:tabLst>
                <a:tab algn="l" pos="0"/>
              </a:tabLst>
            </a:pPr>
            <a:r>
              <a:rPr b="0" lang="ru-RU" sz="1600" spc="-1" strike="noStrike">
                <a:solidFill>
                  <a:srgbClr val="000000"/>
                </a:solidFill>
                <a:latin typeface="Times New Roman"/>
              </a:rPr>
              <a:t>заниматься тушением огня, не вызвав предварительно пожарных;</a:t>
            </a:r>
            <a:endParaRPr b="0" lang="ru-RU" sz="1600" spc="-1" strike="noStrike">
              <a:solidFill>
                <a:srgbClr val="000000"/>
              </a:solidFill>
              <a:latin typeface="Arial"/>
            </a:endParaRPr>
          </a:p>
          <a:p>
            <a:pPr marL="285840" indent="-285840">
              <a:lnSpc>
                <a:spcPct val="100000"/>
              </a:lnSpc>
              <a:buClr>
                <a:srgbClr val="000000"/>
              </a:buClr>
              <a:buFont typeface="Wingdings" charset="2"/>
              <a:buChar char=""/>
              <a:tabLst>
                <a:tab algn="l" pos="0"/>
              </a:tabLst>
            </a:pPr>
            <a:r>
              <a:rPr b="0" lang="ru-RU" sz="1600" spc="-1" strike="noStrike">
                <a:solidFill>
                  <a:srgbClr val="000000"/>
                </a:solidFill>
                <a:latin typeface="Times New Roman"/>
              </a:rPr>
              <a:t>тушить водой электроприборы, находящиеся под напряжением;</a:t>
            </a:r>
            <a:endParaRPr b="0" lang="ru-RU" sz="1600" spc="-1" strike="noStrike">
              <a:solidFill>
                <a:srgbClr val="000000"/>
              </a:solidFill>
              <a:latin typeface="Arial"/>
            </a:endParaRPr>
          </a:p>
          <a:p>
            <a:pPr marL="285840" indent="-285840">
              <a:lnSpc>
                <a:spcPct val="100000"/>
              </a:lnSpc>
              <a:buClr>
                <a:srgbClr val="000000"/>
              </a:buClr>
              <a:buFont typeface="Wingdings" charset="2"/>
              <a:buChar char=""/>
              <a:tabLst>
                <a:tab algn="l" pos="0"/>
              </a:tabLst>
            </a:pPr>
            <a:r>
              <a:rPr b="0" lang="ru-RU" sz="1600" spc="-1" strike="noStrike">
                <a:solidFill>
                  <a:srgbClr val="000000"/>
                </a:solidFill>
                <a:latin typeface="Times New Roman"/>
              </a:rPr>
              <a:t>прятаться в шкафах, под кроватью, забиваться в углы и кладовки;</a:t>
            </a:r>
            <a:endParaRPr b="0" lang="ru-RU" sz="1600" spc="-1" strike="noStrike">
              <a:solidFill>
                <a:srgbClr val="000000"/>
              </a:solidFill>
              <a:latin typeface="Arial"/>
            </a:endParaRPr>
          </a:p>
          <a:p>
            <a:pPr marL="285840" indent="-285840">
              <a:lnSpc>
                <a:spcPct val="100000"/>
              </a:lnSpc>
              <a:buClr>
                <a:srgbClr val="000000"/>
              </a:buClr>
              <a:buFont typeface="Wingdings" charset="2"/>
              <a:buChar char=""/>
              <a:tabLst>
                <a:tab algn="l" pos="0"/>
              </a:tabLst>
            </a:pPr>
            <a:r>
              <a:rPr b="0" lang="ru-RU" sz="1600" spc="-1" strike="noStrike">
                <a:solidFill>
                  <a:srgbClr val="000000"/>
                </a:solidFill>
                <a:latin typeface="Times New Roman"/>
              </a:rPr>
              <a:t>пытаться выйти наружу через сильно задымленную лестничную клетку;</a:t>
            </a:r>
            <a:endParaRPr b="0" lang="ru-RU" sz="1600" spc="-1" strike="noStrike">
              <a:solidFill>
                <a:srgbClr val="000000"/>
              </a:solidFill>
              <a:latin typeface="Arial"/>
            </a:endParaRPr>
          </a:p>
          <a:p>
            <a:pPr marL="285840" indent="-285840">
              <a:lnSpc>
                <a:spcPct val="100000"/>
              </a:lnSpc>
              <a:buClr>
                <a:srgbClr val="000000"/>
              </a:buClr>
              <a:buFont typeface="Wingdings" charset="2"/>
              <a:buChar char=""/>
              <a:tabLst>
                <a:tab algn="l" pos="0"/>
              </a:tabLst>
            </a:pPr>
            <a:r>
              <a:rPr b="0" lang="ru-RU" sz="1600" spc="-1" strike="noStrike">
                <a:solidFill>
                  <a:srgbClr val="000000"/>
                </a:solidFill>
                <a:latin typeface="Times New Roman"/>
              </a:rPr>
              <a:t>пользоваться лифтом;</a:t>
            </a:r>
            <a:endParaRPr b="0" lang="ru-RU" sz="1600" spc="-1" strike="noStrike">
              <a:solidFill>
                <a:srgbClr val="000000"/>
              </a:solidFill>
              <a:latin typeface="Arial"/>
            </a:endParaRPr>
          </a:p>
          <a:p>
            <a:pPr marL="285840" indent="-285840">
              <a:lnSpc>
                <a:spcPct val="100000"/>
              </a:lnSpc>
              <a:buClr>
                <a:srgbClr val="000000"/>
              </a:buClr>
              <a:buFont typeface="Wingdings" charset="2"/>
              <a:buChar char=""/>
              <a:tabLst>
                <a:tab algn="l" pos="0"/>
              </a:tabLst>
            </a:pPr>
            <a:r>
              <a:rPr b="0" lang="ru-RU" sz="1600" spc="-1" strike="noStrike">
                <a:solidFill>
                  <a:srgbClr val="000000"/>
                </a:solidFill>
                <a:latin typeface="Times New Roman"/>
              </a:rPr>
              <a:t>спускаться по веревкам, простыням, водосточным трубам с этажей выше третьего;</a:t>
            </a:r>
            <a:endParaRPr b="0" lang="ru-RU" sz="1600" spc="-1" strike="noStrike">
              <a:solidFill>
                <a:srgbClr val="000000"/>
              </a:solidFill>
              <a:latin typeface="Arial"/>
            </a:endParaRPr>
          </a:p>
          <a:p>
            <a:pPr marL="285840" indent="-285840">
              <a:lnSpc>
                <a:spcPct val="100000"/>
              </a:lnSpc>
              <a:buClr>
                <a:srgbClr val="000000"/>
              </a:buClr>
              <a:buFont typeface="Wingdings" charset="2"/>
              <a:buChar char=""/>
              <a:tabLst>
                <a:tab algn="l" pos="0"/>
              </a:tabLst>
            </a:pPr>
            <a:r>
              <a:rPr b="0" lang="ru-RU" sz="1600" spc="-1" strike="noStrike">
                <a:solidFill>
                  <a:srgbClr val="000000"/>
                </a:solidFill>
                <a:latin typeface="Times New Roman"/>
              </a:rPr>
              <a:t>открывать окна и двери (это увеличивает тягу                                               и усиливает  горение);</a:t>
            </a:r>
            <a:endParaRPr b="0" lang="ru-RU" sz="1600" spc="-1" strike="noStrike">
              <a:solidFill>
                <a:srgbClr val="000000"/>
              </a:solidFill>
              <a:latin typeface="Arial"/>
            </a:endParaRPr>
          </a:p>
          <a:p>
            <a:pPr marL="285840" indent="-285840">
              <a:lnSpc>
                <a:spcPct val="100000"/>
              </a:lnSpc>
              <a:buClr>
                <a:srgbClr val="000000"/>
              </a:buClr>
              <a:buFont typeface="Wingdings" charset="2"/>
              <a:buChar char=""/>
              <a:tabLst>
                <a:tab algn="l" pos="0"/>
              </a:tabLst>
            </a:pPr>
            <a:r>
              <a:rPr b="0" lang="ru-RU" sz="1600" spc="-1" strike="noStrike">
                <a:solidFill>
                  <a:srgbClr val="000000"/>
                </a:solidFill>
                <a:latin typeface="Times New Roman"/>
              </a:rPr>
              <a:t>выпрыгивать из окон верхних этажей;</a:t>
            </a:r>
            <a:endParaRPr b="0" lang="ru-RU" sz="1600" spc="-1" strike="noStrike">
              <a:solidFill>
                <a:srgbClr val="000000"/>
              </a:solidFill>
              <a:latin typeface="Arial"/>
            </a:endParaRPr>
          </a:p>
          <a:p>
            <a:pPr marL="285840" indent="-285840">
              <a:lnSpc>
                <a:spcPct val="100000"/>
              </a:lnSpc>
              <a:buClr>
                <a:srgbClr val="000000"/>
              </a:buClr>
              <a:buFont typeface="Wingdings" charset="2"/>
              <a:buChar char=""/>
              <a:tabLst>
                <a:tab algn="l" pos="0"/>
              </a:tabLst>
            </a:pPr>
            <a:r>
              <a:rPr b="0" lang="ru-RU" sz="1600" spc="-1" strike="noStrike">
                <a:solidFill>
                  <a:srgbClr val="000000"/>
                </a:solidFill>
                <a:latin typeface="Times New Roman"/>
              </a:rPr>
              <a:t>поддаваться панике</a:t>
            </a:r>
            <a:endParaRPr b="0" lang="ru-RU" sz="16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83" name="Рисунок 1" descr=""/>
          <p:cNvPicPr/>
          <p:nvPr/>
        </p:nvPicPr>
        <p:blipFill>
          <a:blip r:embed="rId3"/>
          <a:stretch/>
        </p:blipFill>
        <p:spPr>
          <a:xfrm>
            <a:off x="5070600" y="2635920"/>
            <a:ext cx="4835160" cy="3756240"/>
          </a:xfrm>
          <a:prstGeom prst="rect">
            <a:avLst/>
          </a:prstGeom>
          <a:ln w="0">
            <a:noFill/>
          </a:ln>
          <a:effectLst>
            <a:softEdge rad="317520"/>
          </a:effectLst>
        </p:spPr>
      </p:pic>
      <p:sp>
        <p:nvSpPr>
          <p:cNvPr id="84" name="Прямоугольник 2"/>
          <p:cNvSpPr/>
          <p:nvPr/>
        </p:nvSpPr>
        <p:spPr>
          <a:xfrm>
            <a:off x="1319400" y="185760"/>
            <a:ext cx="8350200" cy="9428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r">
              <a:lnSpc>
                <a:spcPct val="100000"/>
              </a:lnSpc>
            </a:pPr>
            <a:r>
              <a:rPr b="1" lang="ru-RU" sz="2400" spc="-1" strike="noStrike">
                <a:solidFill>
                  <a:srgbClr val="4472c4"/>
                </a:solidFill>
                <a:latin typeface="Calibri"/>
              </a:rPr>
              <a:t>Главное управление МЧС России по Кемеровской области </a:t>
            </a:r>
            <a:r>
              <a:rPr b="1" lang="ru-RU" sz="3200" spc="-1" strike="noStrike">
                <a:solidFill>
                  <a:srgbClr val="4472c4"/>
                </a:solidFill>
                <a:latin typeface="Calibri"/>
              </a:rPr>
              <a:t>информирует детей:</a:t>
            </a: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5" name="TextBox 3"/>
          <p:cNvSpPr/>
          <p:nvPr/>
        </p:nvSpPr>
        <p:spPr>
          <a:xfrm>
            <a:off x="5865480" y="1343160"/>
            <a:ext cx="3640680" cy="1277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</a:pPr>
            <a:r>
              <a:rPr b="1" lang="ru-RU" sz="2600" spc="-1" strike="noStrike">
                <a:solidFill>
                  <a:srgbClr val="ff0000"/>
                </a:solidFill>
                <a:latin typeface="Times New Roman"/>
              </a:rPr>
              <a:t>Если ты                                     все сделал правильно -   не бойся,</a:t>
            </a:r>
            <a:endParaRPr b="0" lang="ru-RU" sz="2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6" name="TextBox 4"/>
          <p:cNvSpPr/>
          <p:nvPr/>
        </p:nvSpPr>
        <p:spPr>
          <a:xfrm>
            <a:off x="1227600" y="6247440"/>
            <a:ext cx="7289640" cy="577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1" lang="ru-RU" sz="3200" spc="-1" strike="noStrike">
                <a:solidFill>
                  <a:srgbClr val="ff0000"/>
                </a:solidFill>
                <a:latin typeface="Times New Roman"/>
              </a:rPr>
              <a:t>ТЕБЕ ОБЯЗАТЕЛЬНО ПОМОГУТ!</a:t>
            </a: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7" name="Picture 9" descr="http://www.vnd12.ru/uploads/posts/2014-02/1392115259_image11887375.jpg"/>
          <p:cNvPicPr/>
          <p:nvPr/>
        </p:nvPicPr>
        <p:blipFill>
          <a:blip r:embed="rId1"/>
          <a:stretch/>
        </p:blipFill>
        <p:spPr>
          <a:xfrm>
            <a:off x="5587200" y="3158280"/>
            <a:ext cx="4095000" cy="2923200"/>
          </a:xfrm>
          <a:prstGeom prst="rect">
            <a:avLst/>
          </a:prstGeom>
          <a:ln w="0">
            <a:noFill/>
          </a:ln>
          <a:effectLst>
            <a:softEdge rad="127080"/>
          </a:effectLst>
        </p:spPr>
      </p:pic>
      <p:graphicFrame>
        <p:nvGraphicFramePr>
          <p:cNvPr id="88" name="Object 3"/>
          <p:cNvGraphicFramePr/>
          <p:nvPr/>
        </p:nvGraphicFramePr>
        <p:xfrm>
          <a:off x="120600" y="0"/>
          <a:ext cx="1589760" cy="1156320"/>
        </p:xfrm>
        <a:graphic>
          <a:graphicData uri="http://schemas.openxmlformats.org/presentationml/2006/ole">
            <p:oleObj progId="Word.Document.8" r:id="rId2" spid="">
              <p:embed/>
              <p:pic>
                <p:nvPicPr>
                  <p:cNvPr id="89" name="Object 3" descr=""/>
                  <p:cNvPicPr/>
                  <p:nvPr/>
                </p:nvPicPr>
                <p:blipFill>
                  <a:blip r:embed="rId3"/>
                  <a:stretch/>
                </p:blipFill>
                <p:spPr>
                  <a:xfrm>
                    <a:off x="120600" y="0"/>
                    <a:ext cx="1589760" cy="1156320"/>
                  </a:xfrm>
                  <a:prstGeom prst="rect">
                    <a:avLst/>
                  </a:prstGeom>
                  <a:ln w="0">
                    <a:noFill/>
                  </a:ln>
                </p:spPr>
              </p:pic>
            </p:oleObj>
          </a:graphicData>
        </a:graphic>
      </p:graphicFrame>
      <p:sp>
        <p:nvSpPr>
          <p:cNvPr id="90" name="Text Box 5"/>
          <p:cNvSpPr/>
          <p:nvPr/>
        </p:nvSpPr>
        <p:spPr>
          <a:xfrm>
            <a:off x="2759400" y="936360"/>
            <a:ext cx="4386960" cy="230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endParaRPr b="0" lang="ru-RU" sz="900" spc="-1" strike="noStrike">
              <a:solidFill>
                <a:srgbClr val="ff3300"/>
              </a:solidFill>
              <a:latin typeface="Arial"/>
            </a:endParaRPr>
          </a:p>
        </p:txBody>
      </p:sp>
      <p:sp>
        <p:nvSpPr>
          <p:cNvPr id="91" name="Text Box 6"/>
          <p:cNvSpPr/>
          <p:nvPr/>
        </p:nvSpPr>
        <p:spPr>
          <a:xfrm>
            <a:off x="2709720" y="786960"/>
            <a:ext cx="4485960" cy="2480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marL="343080" indent="-343080">
              <a:lnSpc>
                <a:spcPct val="100000"/>
              </a:lnSpc>
              <a:tabLst>
                <a:tab algn="l" pos="0"/>
              </a:tabLst>
            </a:pPr>
            <a:r>
              <a:rPr b="0" lang="ru-RU" sz="1040" spc="-1" strike="noStrike">
                <a:solidFill>
                  <a:srgbClr val="ff3300"/>
                </a:solidFill>
                <a:latin typeface="Arial"/>
              </a:rPr>
              <a:t> </a:t>
            </a:r>
            <a:endParaRPr b="0" lang="ru-RU" sz="104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2" name="Text Box 7"/>
          <p:cNvSpPr/>
          <p:nvPr/>
        </p:nvSpPr>
        <p:spPr>
          <a:xfrm>
            <a:off x="2809800" y="936360"/>
            <a:ext cx="4336560" cy="283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  <a:spcBef>
                <a:spcPts val="624"/>
              </a:spcBef>
            </a:pPr>
            <a:endParaRPr b="0" lang="ru-RU" sz="124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3" name="Text Box 8"/>
          <p:cNvSpPr/>
          <p:nvPr/>
        </p:nvSpPr>
        <p:spPr>
          <a:xfrm>
            <a:off x="95760" y="1229760"/>
            <a:ext cx="9714960" cy="69411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marL="343080" indent="-343080">
              <a:lnSpc>
                <a:spcPct val="100000"/>
              </a:lnSpc>
              <a:tabLst>
                <a:tab algn="l" pos="0"/>
              </a:tabLst>
            </a:pPr>
            <a:r>
              <a:rPr b="1" lang="ru-RU" sz="1800" spc="-1" strike="noStrike">
                <a:solidFill>
                  <a:srgbClr val="ff3300"/>
                </a:solidFill>
                <a:latin typeface="Times New Roman"/>
              </a:rPr>
              <a:t>Справиться с небольшим очагом горения МОЖНО!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  <a:p>
            <a:pPr marL="343080" indent="-343080">
              <a:lnSpc>
                <a:spcPct val="100000"/>
              </a:lnSpc>
              <a:tabLst>
                <a:tab algn="l" pos="0"/>
              </a:tabLst>
            </a:pPr>
            <a:endParaRPr b="0" lang="ru-RU" sz="1400" spc="-1" strike="noStrike">
              <a:solidFill>
                <a:srgbClr val="000000"/>
              </a:solidFill>
              <a:latin typeface="Arial"/>
            </a:endParaRPr>
          </a:p>
          <a:p>
            <a:pPr marL="343080" indent="-343080">
              <a:lnSpc>
                <a:spcPct val="100000"/>
              </a:lnSpc>
              <a:tabLst>
                <a:tab algn="l" pos="0"/>
              </a:tabLst>
            </a:pPr>
            <a:r>
              <a:rPr b="0" lang="ru-RU" sz="1400" spc="-1" strike="noStrike">
                <a:solidFill>
                  <a:srgbClr val="000000"/>
                </a:solidFill>
                <a:latin typeface="Times New Roman"/>
              </a:rPr>
              <a:t>Загорелось кухонное полотенце – брось его в раковину, залей водой; если воды нет, то плотно прижми горящий край</a:t>
            </a:r>
            <a:endParaRPr b="0" lang="ru-RU" sz="1400" spc="-1" strike="noStrike">
              <a:solidFill>
                <a:srgbClr val="000000"/>
              </a:solidFill>
              <a:latin typeface="Arial"/>
            </a:endParaRPr>
          </a:p>
          <a:p>
            <a:pPr marL="343080" indent="-343080">
              <a:lnSpc>
                <a:spcPct val="100000"/>
              </a:lnSpc>
              <a:tabLst>
                <a:tab algn="l" pos="0"/>
              </a:tabLst>
            </a:pPr>
            <a:r>
              <a:rPr b="0" lang="ru-RU" sz="1400" spc="-1" strike="noStrike">
                <a:solidFill>
                  <a:srgbClr val="000000"/>
                </a:solidFill>
                <a:latin typeface="Times New Roman"/>
              </a:rPr>
              <a:t>полотенца разделочной доской, крышкой от кастрюли  к столу или кафельному полу.</a:t>
            </a:r>
            <a:endParaRPr b="0" lang="ru-RU" sz="1400" spc="-1" strike="noStrike">
              <a:solidFill>
                <a:srgbClr val="000000"/>
              </a:solidFill>
              <a:latin typeface="Arial"/>
            </a:endParaRPr>
          </a:p>
          <a:p>
            <a:pPr marL="343080" indent="-343080">
              <a:lnSpc>
                <a:spcPct val="100000"/>
              </a:lnSpc>
              <a:tabLst>
                <a:tab algn="l" pos="0"/>
              </a:tabLst>
            </a:pPr>
            <a:r>
              <a:rPr b="0" lang="ru-RU" sz="1400" spc="-1" strike="noStrike">
                <a:solidFill>
                  <a:srgbClr val="000000"/>
                </a:solidFill>
                <a:latin typeface="Times New Roman"/>
              </a:rPr>
              <a:t>Вспыхнуло масло на сковороде – сразу плотно закрой сковороду крышкой и выключи плиту. Нельзя нести сковороду и</a:t>
            </a:r>
            <a:endParaRPr b="0" lang="ru-RU" sz="1400" spc="-1" strike="noStrike">
              <a:solidFill>
                <a:srgbClr val="000000"/>
              </a:solidFill>
              <a:latin typeface="Arial"/>
            </a:endParaRPr>
          </a:p>
          <a:p>
            <a:pPr marL="343080" indent="-343080">
              <a:lnSpc>
                <a:spcPct val="100000"/>
              </a:lnSpc>
              <a:tabLst>
                <a:tab algn="l" pos="0"/>
              </a:tabLst>
            </a:pPr>
            <a:r>
              <a:rPr b="0" lang="ru-RU" sz="1400" spc="-1" strike="noStrike">
                <a:solidFill>
                  <a:srgbClr val="000000"/>
                </a:solidFill>
                <a:latin typeface="Times New Roman"/>
              </a:rPr>
              <a:t>заливать горящее масло водой, т.к. произойдет бурное вскипание, разбрызгивание горящего масла, ожоги рук, лица и</a:t>
            </a:r>
            <a:endParaRPr b="0" lang="ru-RU" sz="1400" spc="-1" strike="noStrike">
              <a:solidFill>
                <a:srgbClr val="000000"/>
              </a:solidFill>
              <a:latin typeface="Arial"/>
            </a:endParaRPr>
          </a:p>
          <a:p>
            <a:pPr marL="343080" indent="-343080">
              <a:lnSpc>
                <a:spcPct val="100000"/>
              </a:lnSpc>
              <a:tabLst>
                <a:tab algn="l" pos="0"/>
              </a:tabLst>
            </a:pPr>
            <a:r>
              <a:rPr b="0" lang="ru-RU" sz="1400" spc="-1" strike="noStrike">
                <a:solidFill>
                  <a:srgbClr val="000000"/>
                </a:solidFill>
                <a:latin typeface="Times New Roman"/>
              </a:rPr>
              <a:t>появится множество очагов горения.</a:t>
            </a:r>
            <a:endParaRPr b="0" lang="ru-RU" sz="1400" spc="-1" strike="noStrike">
              <a:solidFill>
                <a:srgbClr val="000000"/>
              </a:solidFill>
              <a:latin typeface="Arial"/>
            </a:endParaRPr>
          </a:p>
          <a:p>
            <a:pPr marL="343080" indent="-343080">
              <a:lnSpc>
                <a:spcPct val="100000"/>
              </a:lnSpc>
              <a:tabLst>
                <a:tab algn="l" pos="0"/>
              </a:tabLst>
            </a:pPr>
            <a:r>
              <a:rPr b="0" lang="ru-RU" sz="1400" spc="-1" strike="noStrike">
                <a:solidFill>
                  <a:srgbClr val="000000"/>
                </a:solidFill>
                <a:latin typeface="Times New Roman"/>
              </a:rPr>
              <a:t>В квартире появился неприятный запах горелой изоляции – отключай общий электровыключатель (автомат) и зови</a:t>
            </a:r>
            <a:endParaRPr b="0" lang="ru-RU" sz="1400" spc="-1" strike="noStrike">
              <a:solidFill>
                <a:srgbClr val="000000"/>
              </a:solidFill>
              <a:latin typeface="Arial"/>
            </a:endParaRPr>
          </a:p>
          <a:p>
            <a:pPr marL="343080" indent="-343080">
              <a:lnSpc>
                <a:spcPct val="100000"/>
              </a:lnSpc>
              <a:tabLst>
                <a:tab algn="l" pos="0"/>
              </a:tabLst>
            </a:pPr>
            <a:r>
              <a:rPr b="0" lang="ru-RU" sz="1400" spc="-1" strike="noStrike">
                <a:solidFill>
                  <a:srgbClr val="000000"/>
                </a:solidFill>
                <a:latin typeface="Times New Roman"/>
              </a:rPr>
              <a:t>взрослых.</a:t>
            </a:r>
            <a:endParaRPr b="0" lang="ru-RU" sz="1400" spc="-1" strike="noStrike">
              <a:solidFill>
                <a:srgbClr val="000000"/>
              </a:solidFill>
              <a:latin typeface="Arial"/>
            </a:endParaRPr>
          </a:p>
          <a:p>
            <a:pPr marL="343080" indent="-343080" algn="just">
              <a:lnSpc>
                <a:spcPct val="100000"/>
              </a:lnSpc>
              <a:tabLst>
                <a:tab algn="l" pos="0"/>
              </a:tabLst>
            </a:pPr>
            <a:endParaRPr b="0" lang="ru-RU" sz="1400" spc="-1" strike="noStrike">
              <a:solidFill>
                <a:srgbClr val="000000"/>
              </a:solidFill>
              <a:latin typeface="Arial"/>
            </a:endParaRPr>
          </a:p>
          <a:p>
            <a:pPr marL="343080" indent="-343080" algn="just">
              <a:lnSpc>
                <a:spcPct val="100000"/>
              </a:lnSpc>
              <a:tabLst>
                <a:tab algn="l" pos="0"/>
              </a:tabLst>
            </a:pPr>
            <a:r>
              <a:rPr b="1" lang="ru-RU" sz="2000" spc="-1" strike="noStrike">
                <a:solidFill>
                  <a:srgbClr val="ff0000"/>
                </a:solidFill>
                <a:latin typeface="Times New Roman"/>
              </a:rPr>
              <a:t>Дым опасен!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  <a:p>
            <a:pPr marL="343080" indent="-343080">
              <a:lnSpc>
                <a:spcPct val="100000"/>
              </a:lnSpc>
              <a:tabLst>
                <a:tab algn="l" pos="0"/>
              </a:tabLst>
            </a:pPr>
            <a:r>
              <a:rPr b="0" lang="ru-RU" sz="1400" spc="-1" strike="noStrike">
                <a:solidFill>
                  <a:srgbClr val="000000"/>
                </a:solidFill>
                <a:latin typeface="Times New Roman"/>
              </a:rPr>
              <a:t>Для того, чтобы отравиться дымом достаточно сделать несколько вздохов.                                                                                            </a:t>
            </a:r>
            <a:endParaRPr b="0" lang="ru-RU" sz="1400" spc="-1" strike="noStrike">
              <a:solidFill>
                <a:srgbClr val="000000"/>
              </a:solidFill>
              <a:latin typeface="Arial"/>
            </a:endParaRPr>
          </a:p>
          <a:p>
            <a:pPr marL="343080" indent="-343080">
              <a:lnSpc>
                <a:spcPct val="100000"/>
              </a:lnSpc>
              <a:tabLst>
                <a:tab algn="l" pos="0"/>
              </a:tabLst>
            </a:pPr>
            <a:r>
              <a:rPr b="0" lang="ru-RU" sz="1400" spc="-1" strike="noStrike">
                <a:solidFill>
                  <a:srgbClr val="000000"/>
                </a:solidFill>
                <a:latin typeface="Times New Roman"/>
              </a:rPr>
              <a:t>Меньше всего дыма внизу, у пола, поэтому</a:t>
            </a:r>
            <a:endParaRPr b="0" lang="ru-RU" sz="1400" spc="-1" strike="noStrike">
              <a:solidFill>
                <a:srgbClr val="000000"/>
              </a:solidFill>
              <a:latin typeface="Arial"/>
            </a:endParaRPr>
          </a:p>
          <a:p>
            <a:pPr marL="343080" indent="-343080">
              <a:lnSpc>
                <a:spcPct val="100000"/>
              </a:lnSpc>
              <a:tabLst>
                <a:tab algn="l" pos="0"/>
              </a:tabLst>
            </a:pPr>
            <a:r>
              <a:rPr b="0" lang="ru-RU" sz="1400" spc="-1" strike="noStrike">
                <a:solidFill>
                  <a:srgbClr val="000000"/>
                </a:solidFill>
                <a:latin typeface="Times New Roman"/>
              </a:rPr>
              <a:t>выходить из задымленного помещения лучше всего сильно пригнувшись,                                                                                            </a:t>
            </a:r>
            <a:endParaRPr b="0" lang="ru-RU" sz="1400" spc="-1" strike="noStrike">
              <a:solidFill>
                <a:srgbClr val="000000"/>
              </a:solidFill>
              <a:latin typeface="Arial"/>
            </a:endParaRPr>
          </a:p>
          <a:p>
            <a:pPr marL="343080" indent="-343080">
              <a:lnSpc>
                <a:spcPct val="100000"/>
              </a:lnSpc>
              <a:tabLst>
                <a:tab algn="l" pos="0"/>
              </a:tabLst>
            </a:pPr>
            <a:r>
              <a:rPr b="0" lang="ru-RU" sz="1400" spc="-1" strike="noStrike">
                <a:solidFill>
                  <a:srgbClr val="000000"/>
                </a:solidFill>
                <a:latin typeface="Times New Roman"/>
              </a:rPr>
              <a:t>защищая рот и нос  тканью, лучше если она будет</a:t>
            </a:r>
            <a:endParaRPr b="0" lang="ru-RU" sz="1400" spc="-1" strike="noStrike">
              <a:solidFill>
                <a:srgbClr val="000000"/>
              </a:solidFill>
              <a:latin typeface="Arial"/>
            </a:endParaRPr>
          </a:p>
          <a:p>
            <a:pPr marL="343080" indent="-343080">
              <a:lnSpc>
                <a:spcPct val="100000"/>
              </a:lnSpc>
              <a:tabLst>
                <a:tab algn="l" pos="0"/>
              </a:tabLst>
            </a:pPr>
            <a:r>
              <a:rPr b="0" lang="ru-RU" sz="1400" spc="-1" strike="noStrike">
                <a:solidFill>
                  <a:srgbClr val="000000"/>
                </a:solidFill>
                <a:latin typeface="Times New Roman"/>
              </a:rPr>
              <a:t>мокрой.</a:t>
            </a:r>
            <a:endParaRPr b="0" lang="ru-RU" sz="1400" spc="-1" strike="noStrike">
              <a:solidFill>
                <a:srgbClr val="000000"/>
              </a:solidFill>
              <a:latin typeface="Arial"/>
            </a:endParaRPr>
          </a:p>
          <a:p>
            <a:pPr marL="343080" indent="-343080" algn="just">
              <a:lnSpc>
                <a:spcPct val="100000"/>
              </a:lnSpc>
              <a:tabLst>
                <a:tab algn="l" pos="0"/>
              </a:tabLst>
            </a:pPr>
            <a:r>
              <a:rPr b="0" lang="ru-RU" sz="1400" spc="-1" strike="noStrike">
                <a:solidFill>
                  <a:srgbClr val="000000"/>
                </a:solidFill>
                <a:latin typeface="Times New Roman"/>
              </a:rPr>
              <a:t> </a:t>
            </a:r>
            <a:endParaRPr b="0" lang="ru-RU" sz="1400" spc="-1" strike="noStrike">
              <a:solidFill>
                <a:srgbClr val="000000"/>
              </a:solidFill>
              <a:latin typeface="Arial"/>
            </a:endParaRPr>
          </a:p>
          <a:p>
            <a:pPr marL="343080" indent="-343080">
              <a:lnSpc>
                <a:spcPct val="100000"/>
              </a:lnSpc>
              <a:tabLst>
                <a:tab algn="l" pos="0"/>
              </a:tabLst>
            </a:pPr>
            <a:r>
              <a:rPr b="1" lang="ru-RU" sz="1400" spc="-1" strike="noStrike">
                <a:solidFill>
                  <a:srgbClr val="0000ff"/>
                </a:solidFill>
                <a:latin typeface="Times New Roman"/>
              </a:rPr>
              <a:t>Если пожар начался в твое  отсутствие                                                                                                                                                                   </a:t>
            </a:r>
            <a:endParaRPr b="0" lang="ru-RU" sz="1400" spc="-1" strike="noStrike">
              <a:solidFill>
                <a:srgbClr val="000000"/>
              </a:solidFill>
              <a:latin typeface="Arial"/>
            </a:endParaRPr>
          </a:p>
          <a:p>
            <a:pPr marL="343080" indent="-343080">
              <a:lnSpc>
                <a:spcPct val="100000"/>
              </a:lnSpc>
              <a:tabLst>
                <a:tab algn="l" pos="0"/>
              </a:tabLst>
            </a:pPr>
            <a:r>
              <a:rPr b="1" lang="ru-RU" sz="1400" spc="-1" strike="noStrike">
                <a:solidFill>
                  <a:srgbClr val="0000ff"/>
                </a:solidFill>
                <a:latin typeface="Times New Roman"/>
              </a:rPr>
              <a:t>и момент для быстрого тушения (1-2 мин.) упущен,                                                                                                                                           </a:t>
            </a:r>
            <a:endParaRPr b="0" lang="ru-RU" sz="1400" spc="-1" strike="noStrike">
              <a:solidFill>
                <a:srgbClr val="000000"/>
              </a:solidFill>
              <a:latin typeface="Arial"/>
            </a:endParaRPr>
          </a:p>
          <a:p>
            <a:pPr marL="343080" indent="-343080">
              <a:lnSpc>
                <a:spcPct val="100000"/>
              </a:lnSpc>
              <a:tabLst>
                <a:tab algn="l" pos="0"/>
              </a:tabLst>
            </a:pPr>
            <a:r>
              <a:rPr b="1" lang="ru-RU" sz="1400" spc="-1" strike="noStrike">
                <a:solidFill>
                  <a:srgbClr val="0000ff"/>
                </a:solidFill>
                <a:latin typeface="Times New Roman"/>
              </a:rPr>
              <a:t>беги  из дома (плотно закрыв за собой дверь!),                                                                                                                                    </a:t>
            </a:r>
            <a:endParaRPr b="0" lang="ru-RU" sz="1400" spc="-1" strike="noStrike">
              <a:solidFill>
                <a:srgbClr val="000000"/>
              </a:solidFill>
              <a:latin typeface="Arial"/>
            </a:endParaRPr>
          </a:p>
          <a:p>
            <a:pPr marL="343080" indent="-343080">
              <a:lnSpc>
                <a:spcPct val="100000"/>
              </a:lnSpc>
              <a:tabLst>
                <a:tab algn="l" pos="0"/>
              </a:tabLst>
            </a:pPr>
            <a:r>
              <a:rPr b="1" lang="ru-RU" sz="1400" spc="-1" strike="noStrike">
                <a:solidFill>
                  <a:srgbClr val="0000ff"/>
                </a:solidFill>
                <a:latin typeface="Times New Roman"/>
              </a:rPr>
              <a:t>предупреди о пожаре соседей </a:t>
            </a:r>
            <a:endParaRPr b="0" lang="ru-RU" sz="1400" spc="-1" strike="noStrike">
              <a:solidFill>
                <a:srgbClr val="000000"/>
              </a:solidFill>
              <a:latin typeface="Arial"/>
            </a:endParaRPr>
          </a:p>
          <a:p>
            <a:pPr marL="343080" indent="-343080">
              <a:lnSpc>
                <a:spcPct val="100000"/>
              </a:lnSpc>
              <a:tabLst>
                <a:tab algn="l" pos="0"/>
              </a:tabLst>
            </a:pPr>
            <a:r>
              <a:rPr b="1" lang="ru-RU" sz="3000" spc="-1" strike="noStrike">
                <a:solidFill>
                  <a:srgbClr val="ff0000"/>
                </a:solidFill>
                <a:latin typeface="Times New Roman"/>
              </a:rPr>
              <a:t>вызывай пожарную охрану  по телефону                                 </a:t>
            </a:r>
            <a:endParaRPr b="0" lang="ru-RU" sz="3000" spc="-1" strike="noStrike">
              <a:solidFill>
                <a:srgbClr val="000000"/>
              </a:solidFill>
              <a:latin typeface="Arial"/>
            </a:endParaRPr>
          </a:p>
          <a:p>
            <a:pPr marL="343080" indent="-343080">
              <a:lnSpc>
                <a:spcPct val="100000"/>
              </a:lnSpc>
              <a:tabLst>
                <a:tab algn="l" pos="0"/>
              </a:tabLst>
            </a:pPr>
            <a:r>
              <a:rPr b="1" lang="ru-RU" sz="3000" spc="-1" strike="noStrike">
                <a:solidFill>
                  <a:srgbClr val="ff0000"/>
                </a:solidFill>
                <a:latin typeface="Times New Roman"/>
              </a:rPr>
              <a:t>01, 112 с сотового, помощь обязательно придет! </a:t>
            </a:r>
            <a:endParaRPr b="0" lang="ru-RU" sz="3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4" name="Прямоугольник 1"/>
          <p:cNvSpPr/>
          <p:nvPr/>
        </p:nvSpPr>
        <p:spPr>
          <a:xfrm>
            <a:off x="1252080" y="274680"/>
            <a:ext cx="8583480" cy="9428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r">
              <a:lnSpc>
                <a:spcPct val="100000"/>
              </a:lnSpc>
            </a:pPr>
            <a:r>
              <a:rPr b="1" lang="ru-RU" sz="2400" spc="-1" strike="noStrike">
                <a:solidFill>
                  <a:srgbClr val="4472c4"/>
                </a:solidFill>
                <a:latin typeface="Calibri"/>
              </a:rPr>
              <a:t>Главное управление МЧС России по Кемеровской области </a:t>
            </a:r>
            <a:r>
              <a:rPr b="1" lang="ru-RU" sz="3200" spc="-1" strike="noStrike">
                <a:solidFill>
                  <a:srgbClr val="4472c4"/>
                </a:solidFill>
                <a:latin typeface="Calibri"/>
              </a:rPr>
              <a:t>информирует детей:</a:t>
            </a: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5" name="Picture 9" descr="https://im1-tub-ru.yandex.net/i?id=dcd364939d4cd41382e6d078e8f5052f&amp;n=33&amp;h=215&amp;w=381"/>
          <p:cNvPicPr/>
          <p:nvPr/>
        </p:nvPicPr>
        <p:blipFill>
          <a:blip r:embed="rId1"/>
          <a:stretch/>
        </p:blipFill>
        <p:spPr>
          <a:xfrm>
            <a:off x="4275720" y="4155840"/>
            <a:ext cx="5283360" cy="2584800"/>
          </a:xfrm>
          <a:prstGeom prst="rect">
            <a:avLst/>
          </a:prstGeom>
          <a:ln w="0">
            <a:noFill/>
          </a:ln>
          <a:effectLst>
            <a:outerShdw algn="tl" blurRad="190440" rotWithShape="0">
              <a:srgbClr val="000000">
                <a:alpha val="70000"/>
              </a:srgbClr>
            </a:outerShdw>
            <a:softEdge rad="127080"/>
          </a:effectLst>
        </p:spPr>
      </p:pic>
      <p:graphicFrame>
        <p:nvGraphicFramePr>
          <p:cNvPr id="96" name="Object 3"/>
          <p:cNvGraphicFramePr/>
          <p:nvPr/>
        </p:nvGraphicFramePr>
        <p:xfrm>
          <a:off x="120600" y="0"/>
          <a:ext cx="1589760" cy="1156320"/>
        </p:xfrm>
        <a:graphic>
          <a:graphicData uri="http://schemas.openxmlformats.org/presentationml/2006/ole">
            <p:oleObj progId="Word.Document.8" r:id="rId2" spid="">
              <p:embed/>
              <p:pic>
                <p:nvPicPr>
                  <p:cNvPr id="97" name="Object 3" descr=""/>
                  <p:cNvPicPr/>
                  <p:nvPr/>
                </p:nvPicPr>
                <p:blipFill>
                  <a:blip r:embed="rId3"/>
                  <a:stretch/>
                </p:blipFill>
                <p:spPr>
                  <a:xfrm>
                    <a:off x="120600" y="0"/>
                    <a:ext cx="1589760" cy="1156320"/>
                  </a:xfrm>
                  <a:prstGeom prst="rect">
                    <a:avLst/>
                  </a:prstGeom>
                  <a:ln w="0">
                    <a:noFill/>
                  </a:ln>
                </p:spPr>
              </p:pic>
            </p:oleObj>
          </a:graphicData>
        </a:graphic>
      </p:graphicFrame>
      <p:sp>
        <p:nvSpPr>
          <p:cNvPr id="98" name="Text Box 5"/>
          <p:cNvSpPr/>
          <p:nvPr/>
        </p:nvSpPr>
        <p:spPr>
          <a:xfrm>
            <a:off x="2759400" y="936360"/>
            <a:ext cx="4386960" cy="230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endParaRPr b="0" lang="ru-RU" sz="900" spc="-1" strike="noStrike">
              <a:solidFill>
                <a:srgbClr val="ff3300"/>
              </a:solidFill>
              <a:latin typeface="Arial"/>
            </a:endParaRPr>
          </a:p>
        </p:txBody>
      </p:sp>
      <p:sp>
        <p:nvSpPr>
          <p:cNvPr id="99" name="Text Box 6"/>
          <p:cNvSpPr/>
          <p:nvPr/>
        </p:nvSpPr>
        <p:spPr>
          <a:xfrm>
            <a:off x="2709720" y="786960"/>
            <a:ext cx="4485960" cy="2480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marL="343080" indent="-343080">
              <a:lnSpc>
                <a:spcPct val="100000"/>
              </a:lnSpc>
              <a:tabLst>
                <a:tab algn="l" pos="0"/>
              </a:tabLst>
            </a:pPr>
            <a:r>
              <a:rPr b="0" lang="ru-RU" sz="1040" spc="-1" strike="noStrike">
                <a:solidFill>
                  <a:srgbClr val="ff3300"/>
                </a:solidFill>
                <a:latin typeface="Arial"/>
              </a:rPr>
              <a:t> </a:t>
            </a:r>
            <a:endParaRPr b="0" lang="ru-RU" sz="104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0" name="Text Box 7"/>
          <p:cNvSpPr/>
          <p:nvPr/>
        </p:nvSpPr>
        <p:spPr>
          <a:xfrm>
            <a:off x="2809800" y="936360"/>
            <a:ext cx="4336560" cy="283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  <a:spcBef>
                <a:spcPts val="624"/>
              </a:spcBef>
            </a:pPr>
            <a:endParaRPr b="0" lang="ru-RU" sz="124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1" name="Прямоугольник 1"/>
          <p:cNvSpPr/>
          <p:nvPr/>
        </p:nvSpPr>
        <p:spPr>
          <a:xfrm>
            <a:off x="1252080" y="274680"/>
            <a:ext cx="8583480" cy="9428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r">
              <a:lnSpc>
                <a:spcPct val="100000"/>
              </a:lnSpc>
            </a:pPr>
            <a:r>
              <a:rPr b="1" lang="ru-RU" sz="2400" spc="-1" strike="noStrike">
                <a:solidFill>
                  <a:srgbClr val="4472c4"/>
                </a:solidFill>
                <a:latin typeface="Calibri"/>
              </a:rPr>
              <a:t>Главное управление МЧС России по Кемеровской области </a:t>
            </a:r>
            <a:r>
              <a:rPr b="1" lang="ru-RU" sz="3200" spc="-1" strike="noStrike">
                <a:solidFill>
                  <a:srgbClr val="4472c4"/>
                </a:solidFill>
                <a:latin typeface="Calibri"/>
              </a:rPr>
              <a:t>информирует детей:</a:t>
            </a: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2" name="TextBox 2"/>
          <p:cNvSpPr/>
          <p:nvPr/>
        </p:nvSpPr>
        <p:spPr>
          <a:xfrm>
            <a:off x="821160" y="1126800"/>
            <a:ext cx="8051400" cy="5162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1" lang="ru-RU" sz="2800" spc="-1" strike="noStrike">
                <a:solidFill>
                  <a:srgbClr val="ff0000"/>
                </a:solidFill>
                <a:latin typeface="Calibri"/>
              </a:rPr>
              <a:t>Нет дыма без огня. Что опаснее?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3" name="Прямоугольник 3"/>
          <p:cNvSpPr/>
          <p:nvPr/>
        </p:nvSpPr>
        <p:spPr>
          <a:xfrm>
            <a:off x="5245560" y="4401720"/>
            <a:ext cx="4313520" cy="23108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</a:pPr>
            <a:r>
              <a:rPr b="1" lang="ru-RU" sz="1600" spc="-1" strike="noStrike">
                <a:solidFill>
                  <a:srgbClr val="ffffff"/>
                </a:solidFill>
                <a:latin typeface="arial"/>
              </a:rPr>
              <a:t>" ДЫМ И ТОКСИЧНЫЕ ГАЗЫ УБИЛИ ГОРАЗДО БОЛЬШЕ ЛЮДЕЙ, ЧЕМ ПЛАМЯ. "</a:t>
            </a:r>
            <a:br>
              <a:rPr sz="1600"/>
            </a:br>
            <a:br>
              <a:rPr sz="1600"/>
            </a:br>
            <a:r>
              <a:rPr b="1" lang="ru-RU" sz="1600" spc="-1" strike="noStrike">
                <a:solidFill>
                  <a:srgbClr val="ffffff"/>
                </a:solidFill>
                <a:latin typeface="arial"/>
              </a:rPr>
              <a:t>«ИЗ СТАТИСТИКИ ПОЖАРОВ: ИЗ КАЖДЫХ ПЯТИ ЧЕЛОВЕК, ПОГИБШИХ                            НА ПОЖАРАХ, ЧЕТВЕРО ПОГИБАЮТ                     ОТ ДЫМА И УГАРНОГО ГАЗА. </a:t>
            </a:r>
            <a:r>
              <a:rPr b="0" lang="ru-RU" sz="1800" spc="-1" strike="noStrike">
                <a:solidFill>
                  <a:srgbClr val="333333"/>
                </a:solidFill>
                <a:latin typeface="arial"/>
              </a:rPr>
              <a:t>"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4" name="Прямоугольник 5"/>
          <p:cNvSpPr/>
          <p:nvPr/>
        </p:nvSpPr>
        <p:spPr>
          <a:xfrm>
            <a:off x="300600" y="1558800"/>
            <a:ext cx="9354600" cy="42004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just">
              <a:lnSpc>
                <a:spcPct val="100000"/>
              </a:lnSpc>
            </a:pPr>
            <a:r>
              <a:rPr b="0" lang="ru-RU" sz="1400" spc="-1" strike="noStrike">
                <a:solidFill>
                  <a:srgbClr val="000000"/>
                </a:solidFill>
                <a:latin typeface="Calibri"/>
              </a:rPr>
              <a:t>При неполном сгорании веществ образуется дым. В дыму человек теряет ориентацию в пространстве. Эвакуация                          в таких условиях затрудняется или становится невозможной. Кроме того, дым представляет собой смесь продуктов горения, в том числе и ядовитых соединений: оксид углерода, синильную кислоту, фосген, альдегиды и пр. Содержание кислорода в начальной стадии пожара снижается до 16 %, происходит ухудшение двигательных функций, нарушение координации, затруднение мышления и притупление внимания.</a:t>
            </a:r>
            <a:endParaRPr b="0" lang="ru-RU" sz="1400" spc="-1" strike="noStrike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endParaRPr b="0" lang="ru-RU" sz="1000" spc="-1" strike="noStrike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b="1" lang="ru-RU" sz="1400" spc="-1" strike="noStrike">
                <a:solidFill>
                  <a:srgbClr val="ff0000"/>
                </a:solidFill>
                <a:latin typeface="Calibri"/>
              </a:rPr>
              <a:t>Главный компонент дыма – угарный газ: ядовитый, невидимый и не имеющий запаха. </a:t>
            </a:r>
            <a:endParaRPr b="0" lang="ru-RU" sz="1400" spc="-1" strike="noStrike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b="0" lang="ru-RU" sz="1400" spc="-1" strike="noStrike">
                <a:solidFill>
                  <a:srgbClr val="000000"/>
                </a:solidFill>
                <a:latin typeface="Calibri"/>
              </a:rPr>
              <a:t>Человек может погибнуть от него в течение нескольких минут. Токсическое действие угарного газа основано на том, что, попадая в организм человека, он связывается с гемоглобином крови прочнее и в 200—300 раз быстрее, чем кислород, что приводит к кислородному голоданию. </a:t>
            </a:r>
            <a:endParaRPr b="0" lang="ru-RU" sz="1400" spc="-1" strike="noStrike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b="0" lang="ru-RU" sz="1400" spc="-1" strike="noStrike">
                <a:solidFill>
                  <a:srgbClr val="000000"/>
                </a:solidFill>
                <a:latin typeface="Calibri"/>
              </a:rPr>
              <a:t>Симптомами отравления угарным газом являются: головная боль, удушье, стук в висках, головокружение, боли в груди, сухой кашель, тошнота, рвота, зрительные и слуховые галлюцинации, повышение артериального давления, двигательный паралич, потеря сознания, судороги.</a:t>
            </a:r>
            <a:endParaRPr b="0" lang="ru-RU" sz="1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ru-RU" sz="1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400" spc="-1" strike="noStrike">
                <a:solidFill>
                  <a:srgbClr val="000000"/>
                </a:solidFill>
                <a:latin typeface="Calibri"/>
              </a:rPr>
              <a:t>    </a:t>
            </a:r>
            <a:endParaRPr b="0" lang="ru-RU" sz="1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ru-RU" sz="1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ru-RU" sz="1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br>
              <a:rPr sz="1800"/>
            </a:b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5" name="Прямоугольник 6"/>
          <p:cNvSpPr/>
          <p:nvPr/>
        </p:nvSpPr>
        <p:spPr>
          <a:xfrm>
            <a:off x="233280" y="4985280"/>
            <a:ext cx="4122360" cy="15814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</a:pPr>
            <a:r>
              <a:rPr b="0" lang="ru-RU" sz="1400" spc="-1" strike="noStrike">
                <a:solidFill>
                  <a:schemeClr val="accent1">
                    <a:lumMod val="75000"/>
                  </a:schemeClr>
                </a:solidFill>
                <a:latin typeface="Calibri"/>
              </a:rPr>
              <a:t>Чтобы защититься от дыма при пожаре следует дышать через влажный тканевый платок. Перемещаться в дыму нужно пригнувшись                      или на четвереньках. В 30-40 сантиметрах от пола легче всего дышать при пожаре. </a:t>
            </a:r>
            <a:endParaRPr b="0" lang="ru-RU" sz="14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ru-RU" sz="1400" spc="-1" strike="noStrike">
                <a:solidFill>
                  <a:schemeClr val="accent1">
                    <a:lumMod val="75000"/>
                  </a:schemeClr>
                </a:solidFill>
                <a:latin typeface="Calibri"/>
              </a:rPr>
              <a:t>Концентрация дыма и температура там ниже,                                             чем в остальном помещении</a:t>
            </a:r>
            <a:endParaRPr b="0" lang="ru-RU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6" name="TextBox 7"/>
          <p:cNvSpPr/>
          <p:nvPr/>
        </p:nvSpPr>
        <p:spPr>
          <a:xfrm>
            <a:off x="288000" y="4673880"/>
            <a:ext cx="319140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1" lang="ru-RU" sz="1800" spc="-1" strike="noStrike">
                <a:solidFill>
                  <a:srgbClr val="ff0000"/>
                </a:solidFill>
                <a:latin typeface="Calibri"/>
              </a:rPr>
              <a:t>Формула безопасности: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Тема Office">
  <a:themeElements>
    <a:clrScheme name="Тема 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37</TotalTime>
  <Application>LibreOffice/7.5.6.2$Linux_X86_64 LibreOffice_project/50$Build-2</Application>
  <AppVersion>15.0000</AppVersion>
  <Words>1043</Words>
  <Paragraphs>122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2016-11-09T06:27:55Z</dcterms:created>
  <dc:creator>user</dc:creator>
  <dc:description/>
  <dc:language>ru-RU</dc:language>
  <cp:lastModifiedBy>Петрович</cp:lastModifiedBy>
  <dcterms:modified xsi:type="dcterms:W3CDTF">2018-11-20T07:11:09Z</dcterms:modified>
  <cp:revision>9</cp:revision>
  <dc:subject/>
  <dc:title>Презентация PowerPoint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otes">
    <vt:i4>4</vt:i4>
  </property>
  <property fmtid="{D5CDD505-2E9C-101B-9397-08002B2CF9AE}" pid="3" name="PresentationFormat">
    <vt:lpwstr>Лист A4 (210x297 мм)</vt:lpwstr>
  </property>
  <property fmtid="{D5CDD505-2E9C-101B-9397-08002B2CF9AE}" pid="4" name="Slides">
    <vt:i4>6</vt:i4>
  </property>
</Properties>
</file>