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embeddings/oleObject1.doc" ContentType="application/msword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4.xml.rels" ContentType="application/vnd.openxmlformats-package.relationships+xml"/>
  <Override PartName="/ppt/notesSlides/_rels/notesSlide2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media/image6.jpeg" ContentType="image/jpeg"/>
  <Override PartName="/ppt/media/image1.jpeg" ContentType="image/jpeg"/>
  <Override PartName="/ppt/media/image7.jpeg" ContentType="image/jpeg"/>
  <Override PartName="/ppt/media/image3.jpeg" ContentType="image/jpeg"/>
  <Override PartName="/ppt/media/image2.wmf" ContentType="image/x-wmf"/>
  <Override PartName="/ppt/media/image4.jpeg" ContentType="image/jpeg"/>
  <Override PartName="/ppt/media/image5.jpeg" ContentType="image/jpe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9906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F18B194-BC74-47ED-A8BE-76C2C3C54D70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ldNum" idx="7"/>
          </p:nvPr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C6DE75-C257-4B28-8585-BE089F9C34FD}" type="slidenum">
              <a:rPr b="0" lang="ru-RU" sz="1200" spc="-1" strike="noStrike">
                <a:solidFill>
                  <a:srgbClr val="000000"/>
                </a:solidFill>
                <a:latin typeface="Arial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sldImg"/>
          </p:nvPr>
        </p:nvSpPr>
        <p:spPr>
          <a:xfrm>
            <a:off x="4842000" y="642960"/>
            <a:ext cx="2507760" cy="1736280"/>
          </a:xfrm>
          <a:prstGeom prst="rect">
            <a:avLst/>
          </a:prstGeom>
          <a:ln w="0">
            <a:noFill/>
          </a:ln>
        </p:spPr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ноябрь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ldNum" idx="8"/>
          </p:nvPr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5D92061-E9F1-4578-8251-CE938CD4DC7A}" type="slidenum">
              <a:rPr b="0" lang="ru-RU" sz="1200" spc="-1" strike="noStrike">
                <a:solidFill>
                  <a:srgbClr val="000000"/>
                </a:solidFill>
                <a:latin typeface="Arial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ldImg"/>
          </p:nvPr>
        </p:nvSpPr>
        <p:spPr>
          <a:xfrm>
            <a:off x="4842000" y="642960"/>
            <a:ext cx="2507760" cy="1736280"/>
          </a:xfrm>
          <a:prstGeom prst="rect">
            <a:avLst/>
          </a:prstGeom>
          <a:ln w="0">
            <a:noFill/>
          </a:ln>
        </p:spPr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ноябрь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Num" idx="9"/>
          </p:nvPr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7C7A712-A6EC-483D-ADC5-6DD51C79615C}" type="slidenum">
              <a:rPr b="0" lang="ru-RU" sz="1200" spc="-1" strike="noStrike">
                <a:solidFill>
                  <a:srgbClr val="000000"/>
                </a:solidFill>
                <a:latin typeface="Arial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ldImg"/>
          </p:nvPr>
        </p:nvSpPr>
        <p:spPr>
          <a:xfrm>
            <a:off x="4842000" y="642960"/>
            <a:ext cx="2507760" cy="1736280"/>
          </a:xfrm>
          <a:prstGeom prst="rect">
            <a:avLst/>
          </a:prstGeom>
          <a:ln w="0">
            <a:noFill/>
          </a:ln>
        </p:spPr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октябрь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ldNum" idx="10"/>
          </p:nvPr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534FF50-6D30-4BB3-AC48-3611E9ECECBC}" type="slidenum">
              <a:rPr b="0" lang="ru-RU" sz="1200" spc="-1" strike="noStrike">
                <a:solidFill>
                  <a:srgbClr val="000000"/>
                </a:solidFill>
                <a:latin typeface="Arial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ldImg"/>
          </p:nvPr>
        </p:nvSpPr>
        <p:spPr>
          <a:xfrm>
            <a:off x="4842000" y="642960"/>
            <a:ext cx="2507760" cy="1736280"/>
          </a:xfrm>
          <a:prstGeom prst="rect">
            <a:avLst/>
          </a:prstGeom>
          <a:ln w="0">
            <a:noFill/>
          </a:ln>
        </p:spPr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октябрь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1EADDF-7E97-4995-B77D-69C439A71A8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73EDD4-69E4-4ACB-8A78-95B076469C2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69AE43-ED6E-4476-B1F7-1F8C1A4A8B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0E85C1-FF73-4C27-B308-4383A416933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62FBEC-C957-4D88-9D1E-C4417FD4999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12ACB4-4AFD-4782-B306-13227B6203F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47E108C-1078-42E1-BF0D-D323D20210A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D8E264-6653-4222-A387-8B948878607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1122480"/>
            <a:ext cx="841968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56FB51-9AF4-4BB2-A83B-34B5B60FD5A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3D4B9B-54BB-4F9F-BCDE-3DAA14D4B1A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81BB38-178F-4C20-BBFE-7C73D1D85E8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2916EB-E32B-4EE0-B91C-873C60F42F2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8112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281400" y="6356520"/>
            <a:ext cx="33429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99624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A286BD5-6DE8-42BE-ABF1-FB595B2150B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oleObject" Target="../embeddings/oleObject1.doc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oleObject" Target="../embeddings/oleObject1.doc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oleObject" Target="../embeddings/oleObject1.doc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oleObject" Target="../embeddings/oleObject1.doc"/><Relationship Id="rId2" Type="http://schemas.openxmlformats.org/officeDocument/2006/relationships/image" Target="../media/image2.wmf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oleObject" Target="../embeddings/oleObject1.doc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oleObject" Target="../embeddings/oleObject1.doc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" descr="http://alushtaonline.com.ua/wp-content/uploads/2013/03/pozhar-v-alushte-spasli-detey.jpg"/>
          <p:cNvPicPr/>
          <p:nvPr/>
        </p:nvPicPr>
        <p:blipFill>
          <a:blip r:embed="rId1"/>
          <a:stretch/>
        </p:blipFill>
        <p:spPr>
          <a:xfrm>
            <a:off x="2202480" y="1393200"/>
            <a:ext cx="5038560" cy="3425040"/>
          </a:xfrm>
          <a:prstGeom prst="rect">
            <a:avLst/>
          </a:prstGeom>
          <a:ln w="0">
            <a:noFill/>
          </a:ln>
          <a:effectLst>
            <a:softEdge rad="127080"/>
          </a:effectLst>
        </p:spPr>
      </p:pic>
      <p:sp>
        <p:nvSpPr>
          <p:cNvPr id="48" name="TextBox 4"/>
          <p:cNvSpPr/>
          <p:nvPr/>
        </p:nvSpPr>
        <p:spPr>
          <a:xfrm>
            <a:off x="77760" y="1029960"/>
            <a:ext cx="6298920" cy="112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3400" spc="-1" strike="noStrike">
                <a:solidFill>
                  <a:srgbClr val="ff0000"/>
                </a:solidFill>
                <a:latin typeface="Verdana"/>
                <a:ea typeface="Verdana"/>
              </a:rPr>
              <a:t>При пожарах гибнут дети!</a:t>
            </a:r>
            <a:endParaRPr b="0" lang="ru-RU" sz="3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Box 6"/>
          <p:cNvSpPr/>
          <p:nvPr/>
        </p:nvSpPr>
        <p:spPr>
          <a:xfrm>
            <a:off x="5528880" y="1315440"/>
            <a:ext cx="4141080" cy="7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Calibri"/>
              </a:rPr>
              <a:t>За последние 5 лет  в области при пожарах погибло 94 ребенка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Box 7"/>
          <p:cNvSpPr/>
          <p:nvPr/>
        </p:nvSpPr>
        <p:spPr>
          <a:xfrm>
            <a:off x="53640" y="2362680"/>
            <a:ext cx="2328120" cy="208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c00000"/>
              </a:buClr>
              <a:buFont typeface="OpenSymbol"/>
              <a:buChar char="-"/>
            </a:pP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77%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 погибших детей – дошкольники;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c00000"/>
              </a:buClr>
              <a:buFont typeface="OpenSymbol"/>
              <a:buChar char="-"/>
            </a:pP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98%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 детей погибло при пожарах в жилье*;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c00000"/>
              </a:buClr>
              <a:buFont typeface="OpenSymbol"/>
              <a:buChar char="-"/>
            </a:pP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57%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 детей погибло во вине пьяных взрослых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050" spc="-1" strike="noStrike">
                <a:solidFill>
                  <a:srgbClr val="000000"/>
                </a:solidFill>
                <a:latin typeface="Calibri"/>
              </a:rPr>
              <a:t>*за исключением пожара в ТРК «Зимняя Вишня»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Box 8"/>
          <p:cNvSpPr/>
          <p:nvPr/>
        </p:nvSpPr>
        <p:spPr>
          <a:xfrm>
            <a:off x="232560" y="4818600"/>
            <a:ext cx="9158040" cy="16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c00000"/>
                </a:solidFill>
                <a:latin typeface="Calibri"/>
              </a:rPr>
              <a:t>Невозможность принятия самостоятельного решения в силу  возраста                                                                      стоила жизни  58  детям,   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c00000"/>
                </a:solidFill>
                <a:latin typeface="Calibri"/>
              </a:rPr>
              <a:t>27 погибших детей на момент развития пожара спали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70c0"/>
                </a:solidFill>
                <a:latin typeface="Calibri"/>
              </a:rPr>
              <a:t>В качестве виновного лица при пожарах с детской гибелью чаще всего (71%)                                                        выступают родственники/родители погибших детей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Box 9"/>
          <p:cNvSpPr/>
          <p:nvPr/>
        </p:nvSpPr>
        <p:spPr>
          <a:xfrm>
            <a:off x="7241400" y="2207160"/>
            <a:ext cx="2565000" cy="197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Главные причины пожаров                    с детской гибелью: неосторожное обращение взрослых с огнем – </a:t>
            </a: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43%,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неправильная эксплуатация электрооборудования </a:t>
            </a: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– 33%,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неправильное устройство отопительных печей </a:t>
            </a:r>
            <a:r>
              <a:rPr b="1" lang="ru-RU" sz="1800" spc="-1" strike="noStrike">
                <a:solidFill>
                  <a:srgbClr val="c00000"/>
                </a:solidFill>
                <a:latin typeface="Calibri"/>
              </a:rPr>
              <a:t>– 24%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3" name="Object 8"/>
          <p:cNvGraphicFramePr/>
          <p:nvPr/>
        </p:nvGraphicFramePr>
        <p:xfrm>
          <a:off x="77760" y="79560"/>
          <a:ext cx="1428840" cy="1039320"/>
        </p:xfrm>
        <a:graphic>
          <a:graphicData uri="http://schemas.openxmlformats.org/presentationml/2006/ole">
            <p:oleObj progId="Word.Document.8" r:id="rId2" spid="">
              <p:embed/>
              <p:pic>
                <p:nvPicPr>
                  <p:cNvPr id="54" name="Object 8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77760" y="79560"/>
                    <a:ext cx="1428840" cy="10393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55" name="Прямоугольник 1"/>
          <p:cNvSpPr/>
          <p:nvPr/>
        </p:nvSpPr>
        <p:spPr>
          <a:xfrm>
            <a:off x="1278000" y="142200"/>
            <a:ext cx="840924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родителей: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TextBox 2"/>
          <p:cNvSpPr/>
          <p:nvPr/>
        </p:nvSpPr>
        <p:spPr>
          <a:xfrm>
            <a:off x="4935960" y="6342120"/>
            <a:ext cx="6876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0000"/>
                </a:solidFill>
                <a:latin typeface="Calibri"/>
              </a:rPr>
              <a:t>В 2018 году при пожарах  погибло 52 ребенка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6" descr="http://infosmi.net/images/stories/articles/2013/Proisshestviya/10-2013/09/malchi-85.jpg"/>
          <p:cNvPicPr/>
          <p:nvPr/>
        </p:nvPicPr>
        <p:blipFill>
          <a:blip r:embed="rId1"/>
          <a:stretch/>
        </p:blipFill>
        <p:spPr>
          <a:xfrm>
            <a:off x="4978440" y="2860560"/>
            <a:ext cx="4751640" cy="3672000"/>
          </a:xfrm>
          <a:prstGeom prst="rect">
            <a:avLst/>
          </a:prstGeom>
          <a:ln w="0">
            <a:noFill/>
          </a:ln>
          <a:effectLst>
            <a:softEdge rad="127080"/>
          </a:effectLst>
        </p:spPr>
      </p:pic>
      <p:graphicFrame>
        <p:nvGraphicFramePr>
          <p:cNvPr id="58" name="Object 3"/>
          <p:cNvGraphicFramePr/>
          <p:nvPr/>
        </p:nvGraphicFramePr>
        <p:xfrm>
          <a:off x="213840" y="63720"/>
          <a:ext cx="1340280" cy="974880"/>
        </p:xfrm>
        <a:graphic>
          <a:graphicData uri="http://schemas.openxmlformats.org/presentationml/2006/ole">
            <p:oleObj progId="Word.Document.8" r:id="rId2" spid="">
              <p:embed/>
              <p:pic>
                <p:nvPicPr>
                  <p:cNvPr id="59" name="Object 3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213840" y="63720"/>
                    <a:ext cx="1340280" cy="9748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60" name="Text Box 5"/>
          <p:cNvSpPr/>
          <p:nvPr/>
        </p:nvSpPr>
        <p:spPr>
          <a:xfrm>
            <a:off x="2759400" y="936360"/>
            <a:ext cx="4386960" cy="23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900" spc="-1" strike="noStrike">
              <a:solidFill>
                <a:srgbClr val="ff3300"/>
              </a:solidFill>
              <a:latin typeface="Arial"/>
            </a:endParaRPr>
          </a:p>
        </p:txBody>
      </p:sp>
      <p:sp>
        <p:nvSpPr>
          <p:cNvPr id="61" name="Text Box 6"/>
          <p:cNvSpPr/>
          <p:nvPr/>
        </p:nvSpPr>
        <p:spPr>
          <a:xfrm>
            <a:off x="2709720" y="786960"/>
            <a:ext cx="4485960" cy="24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040" spc="-1" strike="noStrike">
                <a:solidFill>
                  <a:srgbClr val="ff3300"/>
                </a:solidFill>
                <a:latin typeface="Arial"/>
              </a:rPr>
              <a:t> </a:t>
            </a:r>
            <a:endParaRPr b="0" lang="ru-RU" sz="10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ext Box 7"/>
          <p:cNvSpPr/>
          <p:nvPr/>
        </p:nvSpPr>
        <p:spPr>
          <a:xfrm>
            <a:off x="2809800" y="936360"/>
            <a:ext cx="4336560" cy="28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624"/>
              </a:spcBef>
            </a:pPr>
            <a:endParaRPr b="0" lang="ru-RU" sz="12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Прямоугольник 2"/>
          <p:cNvSpPr/>
          <p:nvPr/>
        </p:nvSpPr>
        <p:spPr>
          <a:xfrm>
            <a:off x="1379880" y="124200"/>
            <a:ext cx="835020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родителей</a:t>
            </a:r>
            <a:r>
              <a:rPr b="1" lang="ru-RU" sz="2800" spc="-1" strike="noStrike">
                <a:solidFill>
                  <a:srgbClr val="4472c4"/>
                </a:solidFill>
                <a:latin typeface="Calibri"/>
              </a:rPr>
              <a:t>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TextBox 3"/>
          <p:cNvSpPr/>
          <p:nvPr/>
        </p:nvSpPr>
        <p:spPr>
          <a:xfrm>
            <a:off x="774720" y="1276920"/>
            <a:ext cx="87728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ff0000"/>
                </a:solidFill>
                <a:latin typeface="Times New Roman"/>
              </a:rPr>
              <a:t>Чтобы пожар не случился по вине  вашего ребенка: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TextBox 14"/>
          <p:cNvSpPr/>
          <p:nvPr/>
        </p:nvSpPr>
        <p:spPr>
          <a:xfrm>
            <a:off x="238320" y="1936080"/>
            <a:ext cx="9118440" cy="103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НЕ ОСТАВЛЯЙТЕ МАЛОЛЕТНИХ ДЕТЕЙ В ЗАКРЫТЫХ КВАРТИРАХ И ДОМАХ БЕЗ ПРИСМОТРА.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ОБЪЯСНИТЕ ДЕТЯМ ОПАСНОСТЬ ИГР С ОГНЕМ.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НАБЛЮДАЙТЕ ЗА ДЕТСКИМИ ИГРАМИ, НЕ РАЗРЕШАЙТЕ ИМ  ИГРАТЬ НА ЧЕРДАКАХ, В ПОДВАЛАХ, ГАРАЖАХ.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TextBox 21"/>
          <p:cNvSpPr/>
          <p:nvPr/>
        </p:nvSpPr>
        <p:spPr>
          <a:xfrm>
            <a:off x="238680" y="2968920"/>
            <a:ext cx="4739400" cy="337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НЕ ПОРУЧАЙТЕ ДЕТЯМ САМОСТОЯТЕЛЬНО РАСТАПЛИВАТЬ ПЕЧИ, МАНГАЛЫ, РАЗЖИГАТЬ КОСТРЫ, ПОЛЬЗОВАТЬСЯ ЭЛЕКТРИЧЕСКИМИ И  ЭЛЕКТРОНАГРЕВАТЕЛЬНЫМИ ПРИБОРАМИ.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ПРЕСЕКАЙТЕ РАЗВЕДЕНИЕ ДЕТЬМИ  КОСТРОВ  НА УЛИЦЕ, ИГРЫ  С ГОРЮЧИМИ  ВЕЩЕСТВАМИ,    </a:t>
            </a:r>
            <a:r>
              <a:rPr b="0" lang="ru-RU" sz="1200" spc="-1" strike="noStrike">
                <a:solidFill>
                  <a:srgbClr val="0000ff"/>
                </a:solidFill>
                <a:latin typeface="Times New Roman"/>
              </a:rPr>
              <a:t>ДАЖЕ ЕСЛИ ЭТИ ДЕТИ ВАМ ЧУЖИЕ.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ХРАНИТЕ СПИЧКИ, БЕНЗИН, КЕРОСИН, ДРУГИЕ ГОРЮЧИЕ  ЖИДКОСТИ  И ПРЕДМЕТЫ  В НЕДОСТУПНЫХ ДЛЯ ДЕТЕЙ  МЕСТАХ.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ff0000"/>
                </a:solidFill>
                <a:latin typeface="Times New Roman"/>
              </a:rPr>
              <a:t>НАУЧИТЕ ДЕТЕЙ ПРАВИЛЬНО И БЕЗОПАСНО ОБРАЩАТЬСЯ  С ОГНЕМ –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ff0000"/>
                </a:solidFill>
                <a:latin typeface="Times New Roman"/>
              </a:rPr>
              <a:t>ЭТО НЕ ТОЛЬКО УНИКАЛЬНОЕ СРЕДСТВО ПРЕДУПРЕЖДЕНИЯ ПОЖАРОВ, ЭТО  ПОЗВОЛИТ  СОХРАНИТЬ  ДЕТЯМ   ЖИЗНЬ   И   ЗДОРОВЬЕ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TextBox 22"/>
          <p:cNvSpPr/>
          <p:nvPr/>
        </p:nvSpPr>
        <p:spPr>
          <a:xfrm>
            <a:off x="5594760" y="4110480"/>
            <a:ext cx="2860200" cy="15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9600" spc="-1" strike="noStrike">
                <a:solidFill>
                  <a:srgbClr val="ffffff"/>
                </a:solidFill>
                <a:latin typeface="Calibri"/>
              </a:rPr>
              <a:t>Нет!</a:t>
            </a:r>
            <a:endParaRPr b="0" lang="ru-RU" sz="9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 descr="Народные средства от ожогов"/>
          <p:cNvPicPr/>
          <p:nvPr/>
        </p:nvPicPr>
        <p:blipFill>
          <a:blip r:embed="rId1"/>
          <a:stretch/>
        </p:blipFill>
        <p:spPr>
          <a:xfrm>
            <a:off x="6928200" y="4704480"/>
            <a:ext cx="3103920" cy="215316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graphicFrame>
        <p:nvGraphicFramePr>
          <p:cNvPr id="69" name="Object 8"/>
          <p:cNvGraphicFramePr/>
          <p:nvPr/>
        </p:nvGraphicFramePr>
        <p:xfrm>
          <a:off x="77760" y="79560"/>
          <a:ext cx="1428840" cy="1039320"/>
        </p:xfrm>
        <a:graphic>
          <a:graphicData uri="http://schemas.openxmlformats.org/presentationml/2006/ole">
            <p:oleObj progId="Word.Document.8" r:id="rId2" spid="">
              <p:embed/>
              <p:pic>
                <p:nvPicPr>
                  <p:cNvPr id="70" name="Object 8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77760" y="79560"/>
                    <a:ext cx="1428840" cy="10393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71" name="Прямоугольник 1"/>
          <p:cNvSpPr/>
          <p:nvPr/>
        </p:nvSpPr>
        <p:spPr>
          <a:xfrm>
            <a:off x="1278000" y="142200"/>
            <a:ext cx="840924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родителей: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TextBox 3"/>
          <p:cNvSpPr/>
          <p:nvPr/>
        </p:nvSpPr>
        <p:spPr>
          <a:xfrm>
            <a:off x="118080" y="1292760"/>
            <a:ext cx="3706560" cy="462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</a:rPr>
              <a:t>На кухне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Никогда 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не оставляйте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на кухне ребенка одного;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Поверните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ручки кастрюль и сковородок к центральной части плиты, чтобы ребенок не мог их схватить или задеть;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Объясните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ребенку, как и чем, он может обжечься;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Храните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вне досягаемости детей: предметы бытовой химии, алкогольсодержащие жидкости, острые и режущие предметы, спички, зажигалки, свечки;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Кухонные электроприборы 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отключайте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от сети сразу же после их использования;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Занавески, тряпки и газеты должны находиться как можно дальше от плиты;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Не подходите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к газовой плите, если на вас легкая развевающаяся одежда, и тем более                 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</a:rPr>
              <a:t>не подпускайте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к плите ребенка в такой одежде.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Прямоугольник 5"/>
          <p:cNvSpPr/>
          <p:nvPr/>
        </p:nvSpPr>
        <p:spPr>
          <a:xfrm>
            <a:off x="1867320" y="1119240"/>
            <a:ext cx="61826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Как избежать несчастного случая с ребенком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Прямоугольник 12"/>
          <p:cNvSpPr/>
          <p:nvPr/>
        </p:nvSpPr>
        <p:spPr>
          <a:xfrm>
            <a:off x="4080960" y="1769760"/>
            <a:ext cx="5400360" cy="200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В комнате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Держите ребенка подальше от печек, каминов и других источников открытого огня;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Калориферы разместите так, чтобы ребенок не мог к ним прикоснуться;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Незанятые удлинители не оставляйте включенными в сеть;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Электророзетки, тройники должны быть с предохранительными пластинами, не позволяющими ребенку засунуть пальчики в их отверстия.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Прямоугольник 13"/>
          <p:cNvSpPr/>
          <p:nvPr/>
        </p:nvSpPr>
        <p:spPr>
          <a:xfrm>
            <a:off x="4123440" y="3805200"/>
            <a:ext cx="5563800" cy="228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При ожоге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Как можно скорее погрузите обожженное место в чистую холодную воду;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Вызовите скорую помощь </a:t>
            </a: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(телефон 03, 033 с сотового);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Если огонь охватил одежду ребенка, накройте его покрывалом, </a:t>
            </a:r>
            <a:r>
              <a:rPr b="0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кроме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головы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чтобы погасить пламя;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Ни в коем случае ничем самостоятельно  не смазывайте место ожога;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Если к ожогу прилипла одежда, ни в коем случае не пытайтесь ее оторвать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WordArt 3"/>
          <p:cNvSpPr txBox="1"/>
          <p:nvPr/>
        </p:nvSpPr>
        <p:spPr>
          <a:xfrm>
            <a:off x="304920" y="5954400"/>
            <a:ext cx="6278040" cy="741600"/>
          </a:xfrm>
          <a:prstGeom prst="rect">
            <a:avLst/>
          </a:prstGeom>
        </p:spPr>
        <p:txBody>
          <a:bodyPr wrap="none" lIns="90000" rIns="90000" tIns="45000" bIns="45000" anchor="ctr" anchorCtr="1">
            <a:prstTxWarp prst="textPlain">
              <a:avLst>
                <a:gd name="adj" fmla="val 50000"/>
              </a:avLst>
            </a:prstTxWarp>
            <a:noAutofit/>
          </a:bodyPr>
          <a:p>
            <a:pPr algn="ctr">
              <a:lnSpc>
                <a:spcPct val="100000"/>
              </a:lnSpc>
            </a:pPr>
            <a:r>
              <a:rPr b="0" i="1" lang="ru-RU" sz="1400" spc="-1" strike="noStrike">
                <a:ln w="0">
                  <a:noFill/>
                </a:ln>
                <a:solidFill>
                  <a:srgbClr val="ff0000"/>
                </a:solidFill>
                <a:latin typeface="Times New Roman"/>
              </a:rPr>
              <a:t>Ваш ребенок не столько слушает вас, сколько на вас смотрит: </a:t>
            </a:r>
            <a:endParaRPr b="0" lang="ru-RU" sz="1400" spc="-1" strike="noStrike">
              <a:ln w="0">
                <a:noFill/>
              </a:ln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400" spc="-1" strike="noStrike">
                <a:ln w="0">
                  <a:noFill/>
                </a:ln>
                <a:solidFill>
                  <a:srgbClr val="ff0000"/>
                </a:solidFill>
                <a:latin typeface="Times New Roman"/>
              </a:rPr>
              <a:t>он скорее последует вашему примеру, чем  вашему  совету</a:t>
            </a:r>
            <a:endParaRPr b="0" lang="ru-RU" sz="1400" spc="-1" strike="noStrike">
              <a:ln w="0">
                <a:noFill/>
              </a:ln>
              <a:solidFill>
                <a:srgbClr val="ff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" name="Object 3"/>
          <p:cNvGraphicFramePr/>
          <p:nvPr/>
        </p:nvGraphicFramePr>
        <p:xfrm>
          <a:off x="213840" y="63720"/>
          <a:ext cx="1340280" cy="974880"/>
        </p:xfrm>
        <a:graphic>
          <a:graphicData uri="http://schemas.openxmlformats.org/presentationml/2006/ole">
            <p:oleObj progId="Word.Document.8" r:id="rId1" spid="">
              <p:embed/>
              <p:pic>
                <p:nvPicPr>
                  <p:cNvPr id="78" name="Object 3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13840" y="63720"/>
                    <a:ext cx="1340280" cy="9748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79" name="Text Box 5"/>
          <p:cNvSpPr/>
          <p:nvPr/>
        </p:nvSpPr>
        <p:spPr>
          <a:xfrm>
            <a:off x="2759400" y="936360"/>
            <a:ext cx="4386960" cy="23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900" spc="-1" strike="noStrike">
              <a:solidFill>
                <a:srgbClr val="ff3300"/>
              </a:solidFill>
              <a:latin typeface="Arial"/>
            </a:endParaRPr>
          </a:p>
        </p:txBody>
      </p:sp>
      <p:sp>
        <p:nvSpPr>
          <p:cNvPr id="80" name="Text Box 6"/>
          <p:cNvSpPr/>
          <p:nvPr/>
        </p:nvSpPr>
        <p:spPr>
          <a:xfrm>
            <a:off x="2709720" y="786960"/>
            <a:ext cx="4485960" cy="24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040" spc="-1" strike="noStrike">
                <a:solidFill>
                  <a:srgbClr val="ff3300"/>
                </a:solidFill>
                <a:latin typeface="Arial"/>
              </a:rPr>
              <a:t> </a:t>
            </a:r>
            <a:endParaRPr b="0" lang="ru-RU" sz="10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Text Box 7"/>
          <p:cNvSpPr/>
          <p:nvPr/>
        </p:nvSpPr>
        <p:spPr>
          <a:xfrm>
            <a:off x="2809800" y="936360"/>
            <a:ext cx="4336560" cy="28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624"/>
              </a:spcBef>
            </a:pPr>
            <a:endParaRPr b="0" lang="ru-RU" sz="12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Text Box 8"/>
          <p:cNvSpPr/>
          <p:nvPr/>
        </p:nvSpPr>
        <p:spPr>
          <a:xfrm>
            <a:off x="65880" y="1231200"/>
            <a:ext cx="5428440" cy="483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ff3300"/>
                </a:solidFill>
                <a:latin typeface="Times New Roman"/>
              </a:rPr>
              <a:t>При пожаре опасно: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переоценивать свои силы и возможности;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рисковать своей жизнью, спасая имущество;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заниматься тушением огня, не вызвав предварительно пожарных;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тушить водой электроприборы, находящиеся под напряжением;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прятаться в шкафах, под кроватью, забиваться в углы и кладовки;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пытаться выйти наружу через сильно задымленную лестничную клетку;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пользоваться лифтом;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спускаться по веревкам, простыням, водосточным трубам с этажей выше третьего;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открывать окна и двери (это увеличивает тягу                                               и усиливает  горение);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выпрыгивать из окон верхних этажей;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поддаваться панике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Рисунок 1" descr=""/>
          <p:cNvPicPr/>
          <p:nvPr/>
        </p:nvPicPr>
        <p:blipFill>
          <a:blip r:embed="rId3"/>
          <a:stretch/>
        </p:blipFill>
        <p:spPr>
          <a:xfrm>
            <a:off x="5070600" y="2635920"/>
            <a:ext cx="4835160" cy="375624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sp>
        <p:nvSpPr>
          <p:cNvPr id="84" name="Прямоугольник 2"/>
          <p:cNvSpPr/>
          <p:nvPr/>
        </p:nvSpPr>
        <p:spPr>
          <a:xfrm>
            <a:off x="1319400" y="185760"/>
            <a:ext cx="835020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детей: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TextBox 3"/>
          <p:cNvSpPr/>
          <p:nvPr/>
        </p:nvSpPr>
        <p:spPr>
          <a:xfrm>
            <a:off x="5865480" y="1343160"/>
            <a:ext cx="3640680" cy="127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600" spc="-1" strike="noStrike">
                <a:solidFill>
                  <a:srgbClr val="ff0000"/>
                </a:solidFill>
                <a:latin typeface="Times New Roman"/>
              </a:rPr>
              <a:t>Если ты                                     все сделал правильно -   не бойся,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Box 4"/>
          <p:cNvSpPr/>
          <p:nvPr/>
        </p:nvSpPr>
        <p:spPr>
          <a:xfrm>
            <a:off x="1227600" y="6247440"/>
            <a:ext cx="728964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ff0000"/>
                </a:solidFill>
                <a:latin typeface="Times New Roman"/>
              </a:rPr>
              <a:t>ТЕБЕ ОБЯЗАТЕЛЬНО ПОМОГУТ!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9" descr="http://www.vnd12.ru/uploads/posts/2014-02/1392115259_image11887375.jpg"/>
          <p:cNvPicPr/>
          <p:nvPr/>
        </p:nvPicPr>
        <p:blipFill>
          <a:blip r:embed="rId1"/>
          <a:stretch/>
        </p:blipFill>
        <p:spPr>
          <a:xfrm>
            <a:off x="5587200" y="3158280"/>
            <a:ext cx="4095000" cy="2923200"/>
          </a:xfrm>
          <a:prstGeom prst="rect">
            <a:avLst/>
          </a:prstGeom>
          <a:ln w="0">
            <a:noFill/>
          </a:ln>
          <a:effectLst>
            <a:softEdge rad="127080"/>
          </a:effectLst>
        </p:spPr>
      </p:pic>
      <p:graphicFrame>
        <p:nvGraphicFramePr>
          <p:cNvPr id="88" name="Object 3"/>
          <p:cNvGraphicFramePr/>
          <p:nvPr/>
        </p:nvGraphicFramePr>
        <p:xfrm>
          <a:off x="120600" y="0"/>
          <a:ext cx="1589760" cy="1156320"/>
        </p:xfrm>
        <a:graphic>
          <a:graphicData uri="http://schemas.openxmlformats.org/presentationml/2006/ole">
            <p:oleObj progId="Word.Document.8" r:id="rId2" spid="">
              <p:embed/>
              <p:pic>
                <p:nvPicPr>
                  <p:cNvPr id="89" name="Object 3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20600" y="0"/>
                    <a:ext cx="1589760" cy="11563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90" name="Text Box 5"/>
          <p:cNvSpPr/>
          <p:nvPr/>
        </p:nvSpPr>
        <p:spPr>
          <a:xfrm>
            <a:off x="2759400" y="936360"/>
            <a:ext cx="4386960" cy="23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900" spc="-1" strike="noStrike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" name="Text Box 6"/>
          <p:cNvSpPr/>
          <p:nvPr/>
        </p:nvSpPr>
        <p:spPr>
          <a:xfrm>
            <a:off x="2709720" y="786960"/>
            <a:ext cx="4485960" cy="24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040" spc="-1" strike="noStrike">
                <a:solidFill>
                  <a:srgbClr val="ff3300"/>
                </a:solidFill>
                <a:latin typeface="Arial"/>
              </a:rPr>
              <a:t> </a:t>
            </a:r>
            <a:endParaRPr b="0" lang="ru-RU" sz="10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Text Box 7"/>
          <p:cNvSpPr/>
          <p:nvPr/>
        </p:nvSpPr>
        <p:spPr>
          <a:xfrm>
            <a:off x="2809800" y="936360"/>
            <a:ext cx="4336560" cy="28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624"/>
              </a:spcBef>
            </a:pPr>
            <a:endParaRPr b="0" lang="ru-RU" sz="12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 Box 8"/>
          <p:cNvSpPr/>
          <p:nvPr/>
        </p:nvSpPr>
        <p:spPr>
          <a:xfrm>
            <a:off x="95760" y="1229760"/>
            <a:ext cx="9714960" cy="694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3300"/>
                </a:solidFill>
                <a:latin typeface="Times New Roman"/>
              </a:rPr>
              <a:t>Справиться с небольшим очагом горения МОЖНО!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Загорелось кухонное полотенце – брось его в раковину, залей водой; если воды нет, то плотно прижми горящий край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полотенца разделочной доской, крышкой от кастрюли  к столу или кафельному полу.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Вспыхнуло масло на сковороде – сразу плотно закрой сковороду крышкой и выключи плиту. Нельзя нести сковороду 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заливать горящее масло водой, т.к. произойдет бурное вскипание, разбрызгивание горящего масла, ожоги рук, лица 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появится множество очагов горения.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В квартире появился неприятный запах горелой изоляции – отключай общий электровыключатель (автомат) и зови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взрослых.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ff0000"/>
                </a:solidFill>
                <a:latin typeface="Times New Roman"/>
              </a:rPr>
              <a:t>Дым опасен!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Для того, чтобы отравиться дымом достаточно сделать несколько вздохов.                                                                              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Меньше всего дыма внизу, у пола, поэтому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выходить из задымленного помещения лучше всего сильно пригнувшись,                                                                              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защищая рот и нос  тканью, лучше если она будет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мокрой.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ff"/>
                </a:solidFill>
                <a:latin typeface="Times New Roman"/>
              </a:rPr>
              <a:t>Если пожар начался в твое  отсутствие                                                                                                                                                     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ff"/>
                </a:solidFill>
                <a:latin typeface="Times New Roman"/>
              </a:rPr>
              <a:t>и момент для быстрого тушения (1-2 мин.) упущен,                                                                                                                             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ff"/>
                </a:solidFill>
                <a:latin typeface="Times New Roman"/>
              </a:rPr>
              <a:t>беги  из дома (плотно закрыв за собой дверь!),                                                                                                                      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ff"/>
                </a:solidFill>
                <a:latin typeface="Times New Roman"/>
              </a:rPr>
              <a:t>предупреди о пожаре соседей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3000" spc="-1" strike="noStrike">
                <a:solidFill>
                  <a:srgbClr val="ff0000"/>
                </a:solidFill>
                <a:latin typeface="Times New Roman"/>
              </a:rPr>
              <a:t>вызывай пожарную охрану  по телефону                                 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1" lang="ru-RU" sz="3000" spc="-1" strike="noStrike">
                <a:solidFill>
                  <a:srgbClr val="ff0000"/>
                </a:solidFill>
                <a:latin typeface="Times New Roman"/>
              </a:rPr>
              <a:t>01, 112 с сотового, помощь обязательно придет! 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Прямоугольник 1"/>
          <p:cNvSpPr/>
          <p:nvPr/>
        </p:nvSpPr>
        <p:spPr>
          <a:xfrm>
            <a:off x="1252080" y="274680"/>
            <a:ext cx="858348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детей: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9" descr="https://im1-tub-ru.yandex.net/i?id=dcd364939d4cd41382e6d078e8f5052f&amp;n=33&amp;h=215&amp;w=381"/>
          <p:cNvPicPr/>
          <p:nvPr/>
        </p:nvPicPr>
        <p:blipFill>
          <a:blip r:embed="rId1"/>
          <a:stretch/>
        </p:blipFill>
        <p:spPr>
          <a:xfrm>
            <a:off x="4275720" y="4155840"/>
            <a:ext cx="5283360" cy="2584800"/>
          </a:xfrm>
          <a:prstGeom prst="rect">
            <a:avLst/>
          </a:prstGeom>
          <a:ln w="0">
            <a:noFill/>
          </a:ln>
          <a:effectLst>
            <a:outerShdw algn="tl" blurRad="190440" rotWithShape="0">
              <a:srgbClr val="000000">
                <a:alpha val="70000"/>
              </a:srgbClr>
            </a:outerShdw>
            <a:softEdge rad="127080"/>
          </a:effectLst>
        </p:spPr>
      </p:pic>
      <p:graphicFrame>
        <p:nvGraphicFramePr>
          <p:cNvPr id="96" name="Object 3"/>
          <p:cNvGraphicFramePr/>
          <p:nvPr/>
        </p:nvGraphicFramePr>
        <p:xfrm>
          <a:off x="120600" y="0"/>
          <a:ext cx="1589760" cy="1156320"/>
        </p:xfrm>
        <a:graphic>
          <a:graphicData uri="http://schemas.openxmlformats.org/presentationml/2006/ole">
            <p:oleObj progId="Word.Document.8" r:id="rId2" spid="">
              <p:embed/>
              <p:pic>
                <p:nvPicPr>
                  <p:cNvPr id="97" name="Object 3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20600" y="0"/>
                    <a:ext cx="1589760" cy="11563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98" name="Text Box 5"/>
          <p:cNvSpPr/>
          <p:nvPr/>
        </p:nvSpPr>
        <p:spPr>
          <a:xfrm>
            <a:off x="2759400" y="936360"/>
            <a:ext cx="4386960" cy="23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900" spc="-1" strike="noStrike">
              <a:solidFill>
                <a:srgbClr val="ff3300"/>
              </a:solidFill>
              <a:latin typeface="Arial"/>
            </a:endParaRPr>
          </a:p>
        </p:txBody>
      </p:sp>
      <p:sp>
        <p:nvSpPr>
          <p:cNvPr id="99" name="Text Box 6"/>
          <p:cNvSpPr/>
          <p:nvPr/>
        </p:nvSpPr>
        <p:spPr>
          <a:xfrm>
            <a:off x="2709720" y="786960"/>
            <a:ext cx="4485960" cy="24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</a:tabLst>
            </a:pPr>
            <a:r>
              <a:rPr b="0" lang="ru-RU" sz="1040" spc="-1" strike="noStrike">
                <a:solidFill>
                  <a:srgbClr val="ff3300"/>
                </a:solidFill>
                <a:latin typeface="Arial"/>
              </a:rPr>
              <a:t> </a:t>
            </a:r>
            <a:endParaRPr b="0" lang="ru-RU" sz="10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 Box 7"/>
          <p:cNvSpPr/>
          <p:nvPr/>
        </p:nvSpPr>
        <p:spPr>
          <a:xfrm>
            <a:off x="2809800" y="936360"/>
            <a:ext cx="4336560" cy="28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624"/>
              </a:spcBef>
            </a:pPr>
            <a:endParaRPr b="0" lang="ru-RU" sz="12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Прямоугольник 1"/>
          <p:cNvSpPr/>
          <p:nvPr/>
        </p:nvSpPr>
        <p:spPr>
          <a:xfrm>
            <a:off x="1252080" y="274680"/>
            <a:ext cx="858348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ru-RU" sz="2400" spc="-1" strike="noStrike">
                <a:solidFill>
                  <a:srgbClr val="4472c4"/>
                </a:solidFill>
                <a:latin typeface="Calibri"/>
              </a:rPr>
              <a:t>Главное управление МЧС России по Кемеровской области </a:t>
            </a:r>
            <a:r>
              <a:rPr b="1" lang="ru-RU" sz="3200" spc="-1" strike="noStrike">
                <a:solidFill>
                  <a:srgbClr val="4472c4"/>
                </a:solidFill>
                <a:latin typeface="Calibri"/>
              </a:rPr>
              <a:t>информирует детей: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Box 2"/>
          <p:cNvSpPr/>
          <p:nvPr/>
        </p:nvSpPr>
        <p:spPr>
          <a:xfrm>
            <a:off x="821160" y="1126800"/>
            <a:ext cx="805140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ff0000"/>
                </a:solidFill>
                <a:latin typeface="Calibri"/>
              </a:rPr>
              <a:t>Нет дыма без огня. Что опаснее?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Прямоугольник 3"/>
          <p:cNvSpPr/>
          <p:nvPr/>
        </p:nvSpPr>
        <p:spPr>
          <a:xfrm>
            <a:off x="5245560" y="4401720"/>
            <a:ext cx="4313520" cy="231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</a:rPr>
              <a:t>" ДЫМ И ТОКСИЧНЫЕ ГАЗЫ УБИЛИ ГОРАЗДО БОЛЬШЕ ЛЮДЕЙ, ЧЕМ ПЛАМЯ. "</a:t>
            </a:r>
            <a:br>
              <a:rPr sz="1600"/>
            </a:br>
            <a:br>
              <a:rPr sz="1600"/>
            </a:br>
            <a:r>
              <a:rPr b="1" lang="ru-RU" sz="1600" spc="-1" strike="noStrike">
                <a:solidFill>
                  <a:srgbClr val="ffffff"/>
                </a:solidFill>
                <a:latin typeface="arial"/>
              </a:rPr>
              <a:t>«ИЗ СТАТИСТИКИ ПОЖАРОВ: ИЗ КАЖДЫХ ПЯТИ ЧЕЛОВЕК, ПОГИБШИХ                            НА ПОЖАРАХ, ЧЕТВЕРО ПОГИБАЮТ                     ОТ ДЫМА И УГАРНОГО ГАЗА. </a:t>
            </a:r>
            <a:r>
              <a:rPr b="0" lang="ru-RU" sz="1800" spc="-1" strike="noStrike">
                <a:solidFill>
                  <a:srgbClr val="333333"/>
                </a:solidFill>
                <a:latin typeface="arial"/>
              </a:rPr>
              <a:t>"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Прямоугольник 5"/>
          <p:cNvSpPr/>
          <p:nvPr/>
        </p:nvSpPr>
        <p:spPr>
          <a:xfrm>
            <a:off x="300600" y="1558800"/>
            <a:ext cx="9354600" cy="420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При неполном сгорании веществ образуется дым. В дыму человек теряет ориентацию в пространстве. Эвакуация                          в таких условиях затрудняется или становится невозможной. Кроме того, дым представляет собой смесь продуктов горения, в том числе и ядовитых соединений: оксид углерода, синильную кислоту, фосген, альдегиды и пр. Содержание кислорода в начальной стадии пожара снижается до 16 %, происходит ухудшение двигательных функций, нарушение координации, затруднение мышления и притупление внимания.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Calibri"/>
              </a:rPr>
              <a:t>Главный компонент дыма – угарный газ: ядовитый, невидимый и не имеющий запаха.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Человек может погибнуть от него в течение нескольких минут. Токсическое действие угарного газа основано на том, что, попадая в организм человека, он связывается с гемоглобином крови прочнее и в 200—300 раз быстрее, чем кислород, что приводит к кислородному голоданию.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Симптомами отравления угарным газом являются: головная боль, удушье, стук в висках, головокружение, боли в груди, сухой кашель, тошнота, рвота, зрительные и слуховые галлюцинации, повышение артериального давления, двигательный паралич, потеря сознания, судороги.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1800"/>
            </a:b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Прямоугольник 6"/>
          <p:cNvSpPr/>
          <p:nvPr/>
        </p:nvSpPr>
        <p:spPr>
          <a:xfrm>
            <a:off x="233280" y="4985280"/>
            <a:ext cx="4122360" cy="15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Чтобы защититься от дыма при пожаре следует дышать через влажный тканевый платок. Перемещаться в дыму нужно пригнувшись                      или на четвереньках. В 30-40 сантиметрах от пола легче всего дышать при пожаре.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Концентрация дыма и температура там ниже,                                             чем в остальном помещении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TextBox 7"/>
          <p:cNvSpPr/>
          <p:nvPr/>
        </p:nvSpPr>
        <p:spPr>
          <a:xfrm>
            <a:off x="288000" y="4673880"/>
            <a:ext cx="31914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0000"/>
                </a:solidFill>
                <a:latin typeface="Calibri"/>
              </a:rPr>
              <a:t>Формула безопасности: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Application>LibreOffice/7.5.6.2$Linux_X86_64 LibreOffice_project/50$Build-2</Application>
  <AppVersion>15.0000</AppVersion>
  <Words>1043</Words>
  <Paragraphs>122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2016-11-09T06:27:55Z</dcterms:created>
  <dc:creator>user</dc:creator>
  <dc:description/>
  <dc:language>ru-RU</dc:language>
  <cp:lastModifiedBy>Петрович</cp:lastModifiedBy>
  <dcterms:modified xsi:type="dcterms:W3CDTF">2018-11-20T07:11:09Z</dcterms:modified>
  <cp:revision>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Лист A4 (210x297 мм)</vt:lpwstr>
  </property>
  <property fmtid="{D5CDD505-2E9C-101B-9397-08002B2CF9AE}" pid="4" name="Slides">
    <vt:i4>6</vt:i4>
  </property>
</Properties>
</file>